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handoutMasterIdLst>
    <p:handoutMasterId r:id="rId11"/>
  </p:handoutMasterIdLst>
  <p:sldIdLst>
    <p:sldId id="258" r:id="rId2"/>
    <p:sldId id="271" r:id="rId3"/>
    <p:sldId id="260" r:id="rId4"/>
    <p:sldId id="268" r:id="rId5"/>
    <p:sldId id="262" r:id="rId6"/>
    <p:sldId id="265" r:id="rId7"/>
    <p:sldId id="267" r:id="rId8"/>
    <p:sldId id="272" r:id="rId9"/>
    <p:sldId id="266" r:id="rId10"/>
  </p:sldIdLst>
  <p:sldSz cx="9144000" cy="6858000" type="screen4x3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40" autoAdjust="0"/>
    <p:restoredTop sz="94660"/>
  </p:normalViewPr>
  <p:slideViewPr>
    <p:cSldViewPr>
      <p:cViewPr varScale="1">
        <p:scale>
          <a:sx n="75" d="100"/>
          <a:sy n="75" d="100"/>
        </p:scale>
        <p:origin x="-67" y="-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5B0DE6C-928E-4A60-983B-2320A8820C8D}" type="datetimeFigureOut">
              <a:rPr lang="en-IE"/>
              <a:pPr>
                <a:defRPr/>
              </a:pPr>
              <a:t>22/07/2015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002EB6C-386C-49D5-87DD-3C92D58E47F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93314-E8E6-4002-9ACE-CE4A9CB4BE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837C1-5F8F-48A5-A75B-C40E87B245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69CE-B4C0-4CF1-963B-A6EB497829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8234-8D3A-4A6E-A2A3-D73CCD794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527AC-5435-498E-B977-BDC781A1F8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87BC0-AF0F-4490-9070-D1F47930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8693-F5DC-4510-ABFC-2838F1049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04BFE-F895-4550-8922-61E4C26CF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EC82C-9D56-4CAE-9724-46CF28AF36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E3703-6D13-4B44-9E7C-B024198AF0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7B85-05DA-438F-8C3D-F103CEDEEF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-96" charset="-128"/>
              </a:defRPr>
            </a:lvl1pPr>
          </a:lstStyle>
          <a:p>
            <a:pPr>
              <a:defRPr/>
            </a:pPr>
            <a:fld id="{61325502-A062-4E07-84FD-FDE3EEF924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DAFF PPT Title 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339975" y="908050"/>
            <a:ext cx="3589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rial Black" pitchFamily="34" charset="0"/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611188" y="333375"/>
            <a:ext cx="8064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3600" b="1">
                <a:solidFill>
                  <a:schemeClr val="bg1"/>
                </a:solidFill>
              </a:rPr>
              <a:t>Producer Organisations in the Irish Beef Sector</a:t>
            </a:r>
          </a:p>
          <a:p>
            <a:pPr algn="ctr"/>
            <a:endParaRPr lang="en-IE" sz="3600" b="1">
              <a:solidFill>
                <a:schemeClr val="bg1"/>
              </a:solidFill>
            </a:endParaRPr>
          </a:p>
          <a:p>
            <a:pPr algn="ctr"/>
            <a:r>
              <a:rPr lang="en-IE" sz="3600" b="1">
                <a:solidFill>
                  <a:schemeClr val="bg1"/>
                </a:solidFill>
              </a:rPr>
              <a:t>Beef Roundtable – July 2015</a:t>
            </a:r>
          </a:p>
          <a:p>
            <a:pPr algn="ctr"/>
            <a:endParaRPr lang="en-IE" sz="3600" b="1">
              <a:solidFill>
                <a:schemeClr val="bg1"/>
              </a:solidFill>
            </a:endParaRPr>
          </a:p>
          <a:p>
            <a:pPr algn="r"/>
            <a:r>
              <a:rPr lang="en-IE" sz="2800" b="1">
                <a:solidFill>
                  <a:schemeClr val="bg1"/>
                </a:solidFill>
              </a:rPr>
              <a:t>Colm Hayes</a:t>
            </a:r>
          </a:p>
          <a:p>
            <a:pPr algn="ctr"/>
            <a:endParaRPr lang="en-IE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411413" y="549275"/>
            <a:ext cx="4321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IE" sz="3200" u="sng">
                <a:solidFill>
                  <a:schemeClr val="bg1"/>
                </a:solidFill>
              </a:rPr>
              <a:t>Activity to Date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250825" y="1268413"/>
            <a:ext cx="8642350" cy="560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>
                <a:solidFill>
                  <a:schemeClr val="bg1"/>
                </a:solidFill>
              </a:rPr>
              <a:t>. </a:t>
            </a:r>
            <a:r>
              <a:rPr lang="en-IE" sz="2200">
                <a:solidFill>
                  <a:schemeClr val="bg1"/>
                </a:solidFill>
              </a:rPr>
              <a:t>Endorsement by Roundtable in November to develop POs in the beef sector</a:t>
            </a:r>
          </a:p>
          <a:p>
            <a:endParaRPr lang="en-IE" sz="220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 sz="2200">
                <a:solidFill>
                  <a:schemeClr val="bg1"/>
                </a:solidFill>
              </a:rPr>
              <a:t>Public Consultation Exercise after November 2014 Roundtable </a:t>
            </a:r>
          </a:p>
          <a:p>
            <a:endParaRPr lang="en-IE" sz="220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 sz="2200">
                <a:solidFill>
                  <a:schemeClr val="bg1"/>
                </a:solidFill>
              </a:rPr>
              <a:t>DAFM follow-up bilateral meetings with Farm Orgs, ICOS, MII, existing POs in the beef and lamb sector</a:t>
            </a:r>
          </a:p>
          <a:p>
            <a:pPr>
              <a:buFont typeface="Arial" charset="0"/>
              <a:buChar char="•"/>
            </a:pPr>
            <a:endParaRPr lang="en-IE" sz="220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 sz="2200">
                <a:solidFill>
                  <a:schemeClr val="bg1"/>
                </a:solidFill>
              </a:rPr>
              <a:t>Update provided to February 2015 Roundtable</a:t>
            </a:r>
          </a:p>
          <a:p>
            <a:endParaRPr lang="en-IE" sz="220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 sz="2200">
                <a:solidFill>
                  <a:schemeClr val="bg1"/>
                </a:solidFill>
              </a:rPr>
              <a:t>DAFM delegation visit to France to meet French beef POs in April 2015</a:t>
            </a:r>
          </a:p>
          <a:p>
            <a:pPr>
              <a:buFont typeface="Arial" charset="0"/>
              <a:buChar char="•"/>
            </a:pPr>
            <a:endParaRPr lang="en-IE" sz="2000">
              <a:solidFill>
                <a:schemeClr val="bg1"/>
              </a:solidFill>
            </a:endParaRPr>
          </a:p>
          <a:p>
            <a:endParaRPr lang="en-IE">
              <a:solidFill>
                <a:schemeClr val="bg1"/>
              </a:solidFill>
            </a:endParaRPr>
          </a:p>
          <a:p>
            <a:endParaRPr lang="en-IE">
              <a:solidFill>
                <a:schemeClr val="bg1"/>
              </a:solidFill>
            </a:endParaRPr>
          </a:p>
          <a:p>
            <a:endParaRPr lang="en-IE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411413" y="549275"/>
            <a:ext cx="4392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IE" u="sng">
                <a:solidFill>
                  <a:schemeClr val="bg1"/>
                </a:solidFill>
              </a:rPr>
              <a:t>DAFM Role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250825" y="1268413"/>
            <a:ext cx="86423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Draft Statutory Instrument to give legal recognition to POs</a:t>
            </a:r>
          </a:p>
          <a:p>
            <a:pPr>
              <a:buFont typeface="Arial" charset="0"/>
              <a:buChar char="•"/>
            </a:pPr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Receive and adjudicate on requests to form Producer Organisations within 4 months of lodging.</a:t>
            </a:r>
          </a:p>
          <a:p>
            <a:pPr>
              <a:buFont typeface="Arial" charset="0"/>
              <a:buChar char="•"/>
            </a:pPr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Carry out checks to verify that recognised POs are complying with the regulations.</a:t>
            </a:r>
          </a:p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 Inform the European Commission of all decisions to grant, refuse or withdraw recognition.</a:t>
            </a:r>
          </a:p>
          <a:p>
            <a:endParaRPr lang="en-IE">
              <a:solidFill>
                <a:schemeClr val="bg1"/>
              </a:solidFill>
            </a:endParaRPr>
          </a:p>
          <a:p>
            <a:endParaRPr lang="en-IE">
              <a:solidFill>
                <a:schemeClr val="bg1"/>
              </a:solidFill>
            </a:endParaRPr>
          </a:p>
          <a:p>
            <a:endParaRPr lang="en-IE">
              <a:solidFill>
                <a:schemeClr val="bg1"/>
              </a:solidFill>
            </a:endParaRPr>
          </a:p>
          <a:p>
            <a:r>
              <a:rPr lang="en-IE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411413" y="549275"/>
            <a:ext cx="4321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>
                <a:solidFill>
                  <a:schemeClr val="bg1"/>
                </a:solidFill>
              </a:rPr>
              <a:t>Core Principles of POs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825" y="1125538"/>
            <a:ext cx="864235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IE" sz="2000" dirty="0">
                <a:solidFill>
                  <a:schemeClr val="bg1"/>
                </a:solidFill>
              </a:rPr>
              <a:t>The Statutory Instrument that DAFM will publish will set out: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IE" sz="2000" dirty="0">
                <a:solidFill>
                  <a:schemeClr val="bg1"/>
                </a:solidFill>
              </a:rPr>
              <a:t>What an active beef farmer is for the purposes of entry into producer organisations.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IE" sz="2000" dirty="0">
                <a:solidFill>
                  <a:schemeClr val="bg1"/>
                </a:solidFill>
              </a:rPr>
              <a:t>The minimum number of members a producer organisation needs to have.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IE" sz="2000" dirty="0">
                <a:solidFill>
                  <a:schemeClr val="bg1"/>
                </a:solidFill>
              </a:rPr>
              <a:t>The legal requirements from Regulation 1308/2013 that producer organisations must satisfy (governance, legal structures ,activities)</a:t>
            </a:r>
          </a:p>
          <a:p>
            <a:pPr marL="914400" lvl="1" indent="-457200">
              <a:defRPr/>
            </a:pPr>
            <a:endParaRPr lang="en-IE" sz="20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IE" sz="2000" dirty="0">
                <a:solidFill>
                  <a:schemeClr val="bg1"/>
                </a:solidFill>
              </a:rPr>
              <a:t> DAFM are currently considering the following for Irish beef POs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IE" sz="2000" dirty="0">
                <a:solidFill>
                  <a:schemeClr val="bg1"/>
                </a:solidFill>
              </a:rPr>
              <a:t>Minimum of [50] members with a yearly minimum contribution of [500] head of cattle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IE" sz="2000" dirty="0">
                <a:solidFill>
                  <a:schemeClr val="bg1"/>
                </a:solidFill>
              </a:rPr>
              <a:t> A minimum 75% of cattle commitment is necessary for PO cohesion. </a:t>
            </a:r>
            <a:r>
              <a:rPr lang="en-IE" sz="2000" i="1" dirty="0">
                <a:solidFill>
                  <a:schemeClr val="bg1"/>
                </a:solidFill>
              </a:rPr>
              <a:t>Feedback from existing POs indicated this was important to the success of the groups.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971550" y="549275"/>
            <a:ext cx="7200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>
                <a:solidFill>
                  <a:schemeClr val="bg1"/>
                </a:solidFill>
              </a:rPr>
              <a:t>Requirements for negotiation of contracts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250825" y="1268413"/>
            <a:ext cx="864235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IE" sz="2100">
                <a:solidFill>
                  <a:schemeClr val="bg1"/>
                </a:solidFill>
              </a:rPr>
              <a:t> DG Competition drafting guidelines for POs negotiating contracts and additional rules in Article 170. </a:t>
            </a:r>
          </a:p>
          <a:p>
            <a:pPr>
              <a:buFont typeface="Arial" charset="0"/>
              <a:buChar char="•"/>
            </a:pPr>
            <a:r>
              <a:rPr lang="en-IE" sz="2100">
                <a:solidFill>
                  <a:schemeClr val="bg1"/>
                </a:solidFill>
              </a:rPr>
              <a:t> POs must satisfy itself that it generates significant efficiencies through undertaking activities not directly related to sale of produce, as set out in Article 170 i.e.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 (i) joint distribution, including joint selling platform or joint transportation;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(ii) joint promotion;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(iii) joint organising of quality control;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(iv) joint use of equipment or storage facilities;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(v) joint management of waste directly related to the production of live cattle; </a:t>
            </a:r>
          </a:p>
          <a:p>
            <a:pPr lvl="1"/>
            <a:r>
              <a:rPr lang="en-IE" sz="2100">
                <a:solidFill>
                  <a:schemeClr val="bg1"/>
                </a:solidFill>
              </a:rPr>
              <a:t>(vi) joint procurement of inputs;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971550" y="549275"/>
            <a:ext cx="7200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>
                <a:solidFill>
                  <a:schemeClr val="bg1"/>
                </a:solidFill>
              </a:rPr>
              <a:t>Recommendations/best practice guidelines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0825" y="1268413"/>
            <a:ext cx="86423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 POs could benefit from drawing upon local systems already in place for negotiating sales and individuals who have technical knowledge of negotiations and contracts to conduct business with factories.</a:t>
            </a:r>
          </a:p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 POs don’t only have to be for beef, could also be for other enterprises such as live exports.</a:t>
            </a:r>
          </a:p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 Successful POs negotiate for inputs, veterinary fees, feed etc.  This action also covers the PO for its additional activity under Article 170.</a:t>
            </a:r>
          </a:p>
          <a:p>
            <a:endParaRPr lang="en-IE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692275" y="549275"/>
            <a:ext cx="57594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>
                <a:solidFill>
                  <a:schemeClr val="bg1"/>
                </a:solidFill>
              </a:rPr>
              <a:t>Possible DAFM Funding Options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50825" y="1125538"/>
            <a:ext cx="86423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IE" sz="2000">
                <a:solidFill>
                  <a:schemeClr val="bg1"/>
                </a:solidFill>
              </a:rPr>
              <a:t>  </a:t>
            </a:r>
            <a:r>
              <a:rPr lang="en-IE">
                <a:solidFill>
                  <a:schemeClr val="bg1"/>
                </a:solidFill>
              </a:rPr>
              <a:t>POs must agree their fee structure at the outset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 </a:t>
            </a:r>
            <a:r>
              <a:rPr lang="en-IE" b="1">
                <a:solidFill>
                  <a:schemeClr val="bg1"/>
                </a:solidFill>
              </a:rPr>
              <a:t>Possible DAFM/RDP assistance</a:t>
            </a:r>
            <a:r>
              <a:rPr lang="en-IE">
                <a:solidFill>
                  <a:schemeClr val="bg1"/>
                </a:solidFill>
              </a:rPr>
              <a:t>: </a:t>
            </a: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Under Measure 2 (Advisory Services) of the RDP, a group of facilitators can be employed to assist POs.</a:t>
            </a: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The facilitators would advise on business plans, negotiation practices, best governance, promotion activities etc.</a:t>
            </a: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DAFM would hold a competitive tender to provide the service.</a:t>
            </a: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Facilitators would also be available to existing groups to advise on business plans, expansion, possible efficiencies etc.</a:t>
            </a: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Start-up grant funding for the POs to help them get up and running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692275" y="549275"/>
            <a:ext cx="5759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3200">
                <a:solidFill>
                  <a:schemeClr val="bg1"/>
                </a:solidFill>
              </a:rPr>
              <a:t>Next Steps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50825" y="1125538"/>
            <a:ext cx="86423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DAFM to commence drafting of SI and re-engage with stakeholders on key issues</a:t>
            </a:r>
          </a:p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SI to be published before end-2015</a:t>
            </a:r>
          </a:p>
          <a:p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IE">
                <a:solidFill>
                  <a:schemeClr val="bg1"/>
                </a:solidFill>
              </a:rPr>
              <a:t>DAFM to examine possible options for start-up funding of the POs</a:t>
            </a:r>
          </a:p>
          <a:p>
            <a:pPr>
              <a:buFont typeface="Arial" charset="0"/>
              <a:buChar char="•"/>
            </a:pPr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endParaRPr lang="en-IE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endParaRPr lang="en-IE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DAFF PPT Slid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692275" y="1268413"/>
            <a:ext cx="57594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6000">
                <a:solidFill>
                  <a:schemeClr val="bg1"/>
                </a:solidFill>
              </a:rPr>
              <a:t>Thank You.</a:t>
            </a:r>
          </a:p>
          <a:p>
            <a:endParaRPr lang="en-IE" sz="6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587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ＭＳ Ｐゴシック</vt:lpstr>
      <vt:lpstr>Calibri</vt:lpstr>
      <vt:lpstr>Arial Black</vt:lpstr>
      <vt:lpstr>Blank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Ciaran Downey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Ciaran Downey</dc:creator>
  <cp:lastModifiedBy>Bill.Whelan</cp:lastModifiedBy>
  <cp:revision>35</cp:revision>
  <dcterms:created xsi:type="dcterms:W3CDTF">2008-05-22T09:46:14Z</dcterms:created>
  <dcterms:modified xsi:type="dcterms:W3CDTF">2015-07-22T09:11:21Z</dcterms:modified>
</cp:coreProperties>
</file>