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handoutMasterIdLst>
    <p:handoutMasterId r:id="rId11"/>
  </p:handoutMasterIdLst>
  <p:sldIdLst>
    <p:sldId id="258" r:id="rId2"/>
    <p:sldId id="271" r:id="rId3"/>
    <p:sldId id="260" r:id="rId4"/>
    <p:sldId id="268" r:id="rId5"/>
    <p:sldId id="262" r:id="rId6"/>
    <p:sldId id="265" r:id="rId7"/>
    <p:sldId id="267" r:id="rId8"/>
    <p:sldId id="272" r:id="rId9"/>
    <p:sldId id="266" r:id="rId10"/>
  </p:sldIdLst>
  <p:sldSz cx="9144000" cy="6858000" type="screen4x3"/>
  <p:notesSz cx="6805613" cy="99441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540" autoAdjust="0"/>
    <p:restoredTop sz="94660"/>
  </p:normalViewPr>
  <p:slideViewPr>
    <p:cSldViewPr>
      <p:cViewPr varScale="1">
        <p:scale>
          <a:sx n="75" d="100"/>
          <a:sy n="75" d="100"/>
        </p:scale>
        <p:origin x="-67" y="-13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4450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55B0DE6C-928E-4A60-983B-2320A8820C8D}" type="datetimeFigureOut">
              <a:rPr lang="en-IE"/>
              <a:pPr>
                <a:defRPr/>
              </a:pPr>
              <a:t>22/07/2015</a:t>
            </a:fld>
            <a:endParaRPr lang="en-I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45625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I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4450" y="9445625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9002EB6C-386C-49D5-87DD-3C92D58E47F9}" type="slidenum">
              <a:rPr lang="en-IE"/>
              <a:pPr>
                <a:defRPr/>
              </a:pPr>
              <a:t>‹#›</a:t>
            </a:fld>
            <a:endParaRPr lang="en-I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C93314-E8E6-4002-9ACE-CE4A9CB4BE8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9837C1-5F8F-48A5-A75B-C40E87B245F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5269CE-B4C0-4CF1-963B-A6EB4978291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EE8234-8D3A-4A6E-A2A3-D73CCD7942B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C527AC-5435-498E-B977-BDC781A1F86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987BC0-AF0F-4490-9070-D1F479304ED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558693-F5DC-4510-ABFC-2838F10493D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904BFE-F895-4550-8922-61E4C26CFDD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BEC82C-9D56-4CAE-9724-46CF28AF36C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5E3703-6D13-4B44-9E7C-B024198AF0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0A7B85-05DA-438F-8C3D-F103CEDEEF6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  <a:ext uri="{FAA26D3D-D897-4be2-8F04-BA451C77F1D7}"/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  <a:ea typeface="ＭＳ Ｐゴシック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  <a:ext uri="{FAA26D3D-D897-4be2-8F04-BA451C77F1D7}"/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ea typeface="ＭＳ Ｐゴシック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  <a:ext uri="{FAA26D3D-D897-4be2-8F04-BA451C77F1D7}"/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pitchFamily="34" charset="0"/>
                <a:ea typeface="ＭＳ Ｐゴシック" pitchFamily="-96" charset="-128"/>
              </a:defRPr>
            </a:lvl1pPr>
          </a:lstStyle>
          <a:p>
            <a:pPr>
              <a:defRPr/>
            </a:pPr>
            <a:fld id="{61325502-A062-4E07-84FD-FDE3EEF9248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+mn-ea"/>
          <a:cs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+mn-ea"/>
          <a:cs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1" descr="DAFF PPT Title 6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051" name="TextBox 1"/>
          <p:cNvSpPr txBox="1">
            <a:spLocks noChangeArrowheads="1"/>
          </p:cNvSpPr>
          <p:nvPr/>
        </p:nvSpPr>
        <p:spPr bwMode="auto">
          <a:xfrm>
            <a:off x="2339975" y="908050"/>
            <a:ext cx="3589338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n-US">
              <a:latin typeface="Arial Black" pitchFamily="34" charset="0"/>
            </a:endParaRPr>
          </a:p>
        </p:txBody>
      </p:sp>
      <p:sp>
        <p:nvSpPr>
          <p:cNvPr id="2052" name="TextBox 4"/>
          <p:cNvSpPr txBox="1">
            <a:spLocks noChangeArrowheads="1"/>
          </p:cNvSpPr>
          <p:nvPr/>
        </p:nvSpPr>
        <p:spPr bwMode="auto">
          <a:xfrm>
            <a:off x="611188" y="333375"/>
            <a:ext cx="8064500" cy="3786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IE" sz="3600" b="1">
                <a:solidFill>
                  <a:schemeClr val="bg1"/>
                </a:solidFill>
              </a:rPr>
              <a:t>Producer Organisations in the Irish Beef Sector</a:t>
            </a:r>
          </a:p>
          <a:p>
            <a:pPr algn="ctr"/>
            <a:endParaRPr lang="en-IE" sz="3600" b="1">
              <a:solidFill>
                <a:schemeClr val="bg1"/>
              </a:solidFill>
            </a:endParaRPr>
          </a:p>
          <a:p>
            <a:pPr algn="ctr"/>
            <a:r>
              <a:rPr lang="en-IE" sz="3600" b="1">
                <a:solidFill>
                  <a:schemeClr val="bg1"/>
                </a:solidFill>
              </a:rPr>
              <a:t>Beef Roundtable – July 2015</a:t>
            </a:r>
          </a:p>
          <a:p>
            <a:pPr algn="ctr"/>
            <a:endParaRPr lang="en-IE" sz="3600" b="1">
              <a:solidFill>
                <a:schemeClr val="bg1"/>
              </a:solidFill>
            </a:endParaRPr>
          </a:p>
          <a:p>
            <a:pPr algn="r"/>
            <a:r>
              <a:rPr lang="en-IE" sz="2800" b="1">
                <a:solidFill>
                  <a:schemeClr val="bg1"/>
                </a:solidFill>
              </a:rPr>
              <a:t>Colm Hayes</a:t>
            </a:r>
          </a:p>
          <a:p>
            <a:pPr algn="ctr"/>
            <a:endParaRPr lang="en-IE" b="1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1" descr="DAFF PPT Slide 2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075" name="TextBox 2"/>
          <p:cNvSpPr txBox="1">
            <a:spLocks noChangeArrowheads="1"/>
          </p:cNvSpPr>
          <p:nvPr/>
        </p:nvSpPr>
        <p:spPr bwMode="auto">
          <a:xfrm>
            <a:off x="2411413" y="549275"/>
            <a:ext cx="4321175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 algn="ctr"/>
            <a:r>
              <a:rPr lang="en-IE" sz="3200" u="sng">
                <a:solidFill>
                  <a:schemeClr val="bg1"/>
                </a:solidFill>
              </a:rPr>
              <a:t>Activity to Date</a:t>
            </a:r>
          </a:p>
        </p:txBody>
      </p:sp>
      <p:sp>
        <p:nvSpPr>
          <p:cNvPr id="3076" name="TextBox 3"/>
          <p:cNvSpPr txBox="1">
            <a:spLocks noChangeArrowheads="1"/>
          </p:cNvSpPr>
          <p:nvPr/>
        </p:nvSpPr>
        <p:spPr bwMode="auto">
          <a:xfrm>
            <a:off x="250825" y="1268413"/>
            <a:ext cx="8642350" cy="5602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IE">
                <a:solidFill>
                  <a:schemeClr val="bg1"/>
                </a:solidFill>
              </a:rPr>
              <a:t>. </a:t>
            </a:r>
            <a:r>
              <a:rPr lang="en-IE" sz="2200">
                <a:solidFill>
                  <a:schemeClr val="bg1"/>
                </a:solidFill>
              </a:rPr>
              <a:t>Endorsement by Roundtable in November to develop POs in the beef sector</a:t>
            </a:r>
          </a:p>
          <a:p>
            <a:endParaRPr lang="en-IE" sz="2200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 sz="2200">
                <a:solidFill>
                  <a:schemeClr val="bg1"/>
                </a:solidFill>
              </a:rPr>
              <a:t>Public Consultation Exercise after November 2014 Roundtable </a:t>
            </a:r>
          </a:p>
          <a:p>
            <a:endParaRPr lang="en-IE" sz="2200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 sz="2200">
                <a:solidFill>
                  <a:schemeClr val="bg1"/>
                </a:solidFill>
              </a:rPr>
              <a:t>DAFM follow-up bilateral meetings with Farm Orgs, ICOS, MII, existing POs in the beef and lamb sector</a:t>
            </a:r>
          </a:p>
          <a:p>
            <a:pPr>
              <a:buFont typeface="Arial" charset="0"/>
              <a:buChar char="•"/>
            </a:pPr>
            <a:endParaRPr lang="en-IE" sz="2200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 sz="2200">
                <a:solidFill>
                  <a:schemeClr val="bg1"/>
                </a:solidFill>
              </a:rPr>
              <a:t>Update provided to February 2015 Roundtable</a:t>
            </a:r>
          </a:p>
          <a:p>
            <a:endParaRPr lang="en-IE" sz="2200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 sz="2200">
                <a:solidFill>
                  <a:schemeClr val="bg1"/>
                </a:solidFill>
              </a:rPr>
              <a:t>DAFM delegation visit to France to meet French beef POs in April 2015</a:t>
            </a:r>
          </a:p>
          <a:p>
            <a:pPr>
              <a:buFont typeface="Arial" charset="0"/>
              <a:buChar char="•"/>
            </a:pPr>
            <a:endParaRPr lang="en-IE" sz="2000">
              <a:solidFill>
                <a:schemeClr val="bg1"/>
              </a:solidFill>
            </a:endParaRPr>
          </a:p>
          <a:p>
            <a:endParaRPr lang="en-IE">
              <a:solidFill>
                <a:schemeClr val="bg1"/>
              </a:solidFill>
            </a:endParaRPr>
          </a:p>
          <a:p>
            <a:endParaRPr lang="en-IE">
              <a:solidFill>
                <a:schemeClr val="bg1"/>
              </a:solidFill>
            </a:endParaRPr>
          </a:p>
          <a:p>
            <a:endParaRPr lang="en-IE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1" descr="DAFF PPT Slide 2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099" name="TextBox 2"/>
          <p:cNvSpPr txBox="1">
            <a:spLocks noChangeArrowheads="1"/>
          </p:cNvSpPr>
          <p:nvPr/>
        </p:nvSpPr>
        <p:spPr bwMode="auto">
          <a:xfrm>
            <a:off x="2411413" y="549275"/>
            <a:ext cx="4392612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 algn="ctr"/>
            <a:r>
              <a:rPr lang="en-IE" u="sng">
                <a:solidFill>
                  <a:schemeClr val="bg1"/>
                </a:solidFill>
              </a:rPr>
              <a:t>DAFM Role</a:t>
            </a:r>
          </a:p>
        </p:txBody>
      </p:sp>
      <p:sp>
        <p:nvSpPr>
          <p:cNvPr id="4100" name="TextBox 3"/>
          <p:cNvSpPr txBox="1">
            <a:spLocks noChangeArrowheads="1"/>
          </p:cNvSpPr>
          <p:nvPr/>
        </p:nvSpPr>
        <p:spPr bwMode="auto">
          <a:xfrm>
            <a:off x="250825" y="1268413"/>
            <a:ext cx="8642350" cy="526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Draft Statutory Instrument to give legal recognition to POs</a:t>
            </a:r>
          </a:p>
          <a:p>
            <a:pPr>
              <a:buFont typeface="Arial" charset="0"/>
              <a:buChar char="•"/>
            </a:pPr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Receive and adjudicate on requests to form Producer Organisations within 4 months of lodging.</a:t>
            </a:r>
          </a:p>
          <a:p>
            <a:pPr>
              <a:buFont typeface="Arial" charset="0"/>
              <a:buChar char="•"/>
            </a:pPr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Carry out checks to verify that recognised POs are complying with the regulations.</a:t>
            </a:r>
          </a:p>
          <a:p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 Inform the European Commission of all decisions to grant, refuse or withdraw recognition.</a:t>
            </a:r>
          </a:p>
          <a:p>
            <a:endParaRPr lang="en-IE">
              <a:solidFill>
                <a:schemeClr val="bg1"/>
              </a:solidFill>
            </a:endParaRPr>
          </a:p>
          <a:p>
            <a:endParaRPr lang="en-IE">
              <a:solidFill>
                <a:schemeClr val="bg1"/>
              </a:solidFill>
            </a:endParaRPr>
          </a:p>
          <a:p>
            <a:endParaRPr lang="en-IE">
              <a:solidFill>
                <a:schemeClr val="bg1"/>
              </a:solidFill>
            </a:endParaRPr>
          </a:p>
          <a:p>
            <a:r>
              <a:rPr lang="en-IE">
                <a:solidFill>
                  <a:schemeClr val="bg1"/>
                </a:solidFill>
              </a:rPr>
              <a:t>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2" name="Picture 1" descr="DAFF PPT Slide 2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123" name="TextBox 2"/>
          <p:cNvSpPr txBox="1">
            <a:spLocks noChangeArrowheads="1"/>
          </p:cNvSpPr>
          <p:nvPr/>
        </p:nvSpPr>
        <p:spPr bwMode="auto">
          <a:xfrm>
            <a:off x="2411413" y="549275"/>
            <a:ext cx="432117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IE">
                <a:solidFill>
                  <a:schemeClr val="bg1"/>
                </a:solidFill>
              </a:rPr>
              <a:t>Core Principles of POs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50825" y="1125538"/>
            <a:ext cx="8642350" cy="44005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buFont typeface="Arial" pitchFamily="34" charset="0"/>
              <a:buChar char="•"/>
              <a:defRPr/>
            </a:pPr>
            <a:r>
              <a:rPr lang="en-IE" sz="2000" dirty="0">
                <a:solidFill>
                  <a:schemeClr val="bg1"/>
                </a:solidFill>
              </a:rPr>
              <a:t>The Statutory Instrument that DAFM will publish will set out:</a:t>
            </a:r>
          </a:p>
          <a:p>
            <a:pPr marL="914400" lvl="1" indent="-457200">
              <a:buFont typeface="+mj-lt"/>
              <a:buAutoNum type="arabicPeriod"/>
              <a:defRPr/>
            </a:pPr>
            <a:r>
              <a:rPr lang="en-IE" sz="2000" dirty="0">
                <a:solidFill>
                  <a:schemeClr val="bg1"/>
                </a:solidFill>
              </a:rPr>
              <a:t>What an active beef farmer is for the purposes of entry into producer organisations.</a:t>
            </a:r>
          </a:p>
          <a:p>
            <a:pPr marL="914400" lvl="1" indent="-457200">
              <a:buFont typeface="+mj-lt"/>
              <a:buAutoNum type="arabicPeriod"/>
              <a:defRPr/>
            </a:pPr>
            <a:r>
              <a:rPr lang="en-IE" sz="2000" dirty="0">
                <a:solidFill>
                  <a:schemeClr val="bg1"/>
                </a:solidFill>
              </a:rPr>
              <a:t>The minimum number of members a producer organisation needs to have.</a:t>
            </a:r>
          </a:p>
          <a:p>
            <a:pPr marL="914400" lvl="1" indent="-457200">
              <a:buFont typeface="+mj-lt"/>
              <a:buAutoNum type="arabicPeriod"/>
              <a:defRPr/>
            </a:pPr>
            <a:r>
              <a:rPr lang="en-IE" sz="2000" dirty="0">
                <a:solidFill>
                  <a:schemeClr val="bg1"/>
                </a:solidFill>
              </a:rPr>
              <a:t>The legal requirements from Regulation 1308/2013 that producer organisations must satisfy (governance, legal structures ,activities)</a:t>
            </a:r>
          </a:p>
          <a:p>
            <a:pPr marL="914400" lvl="1" indent="-457200">
              <a:defRPr/>
            </a:pPr>
            <a:endParaRPr lang="en-IE" sz="2000" dirty="0">
              <a:solidFill>
                <a:schemeClr val="bg1"/>
              </a:solidFill>
            </a:endParaRPr>
          </a:p>
          <a:p>
            <a:pPr>
              <a:buFont typeface="Arial" pitchFamily="34" charset="0"/>
              <a:buChar char="•"/>
              <a:defRPr/>
            </a:pPr>
            <a:r>
              <a:rPr lang="en-IE" sz="2000" dirty="0">
                <a:solidFill>
                  <a:schemeClr val="bg1"/>
                </a:solidFill>
              </a:rPr>
              <a:t> DAFM are currently considering the following for Irish beef POs</a:t>
            </a:r>
          </a:p>
          <a:p>
            <a:pPr lvl="1">
              <a:buFont typeface="Arial" pitchFamily="34" charset="0"/>
              <a:buChar char="•"/>
              <a:defRPr/>
            </a:pPr>
            <a:r>
              <a:rPr lang="en-IE" sz="2000" dirty="0">
                <a:solidFill>
                  <a:schemeClr val="bg1"/>
                </a:solidFill>
              </a:rPr>
              <a:t>Minimum of [50] members with a yearly minimum contribution of [500] head of cattle</a:t>
            </a:r>
          </a:p>
          <a:p>
            <a:pPr lvl="1">
              <a:buFont typeface="Arial" pitchFamily="34" charset="0"/>
              <a:buChar char="•"/>
              <a:defRPr/>
            </a:pPr>
            <a:r>
              <a:rPr lang="en-IE" sz="2000" dirty="0">
                <a:solidFill>
                  <a:schemeClr val="bg1"/>
                </a:solidFill>
              </a:rPr>
              <a:t> A minimum 75% of cattle commitment is necessary for PO cohesion. </a:t>
            </a:r>
            <a:r>
              <a:rPr lang="en-IE" sz="2000" i="1" dirty="0">
                <a:solidFill>
                  <a:schemeClr val="bg1"/>
                </a:solidFill>
              </a:rPr>
              <a:t>Feedback from existing POs indicated this was important to the success of the groups.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6" name="Picture 1" descr="DAFF PPT Slide 2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147" name="TextBox 2"/>
          <p:cNvSpPr txBox="1">
            <a:spLocks noChangeArrowheads="1"/>
          </p:cNvSpPr>
          <p:nvPr/>
        </p:nvSpPr>
        <p:spPr bwMode="auto">
          <a:xfrm>
            <a:off x="971550" y="549275"/>
            <a:ext cx="720090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IE">
                <a:solidFill>
                  <a:schemeClr val="bg1"/>
                </a:solidFill>
              </a:rPr>
              <a:t>Requirements for negotiation of contracts</a:t>
            </a:r>
          </a:p>
        </p:txBody>
      </p:sp>
      <p:sp>
        <p:nvSpPr>
          <p:cNvPr id="6148" name="TextBox 3"/>
          <p:cNvSpPr txBox="1">
            <a:spLocks noChangeArrowheads="1"/>
          </p:cNvSpPr>
          <p:nvPr/>
        </p:nvSpPr>
        <p:spPr bwMode="auto">
          <a:xfrm>
            <a:off x="250825" y="1268413"/>
            <a:ext cx="8642350" cy="4294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Arial" charset="0"/>
              <a:buChar char="•"/>
            </a:pPr>
            <a:r>
              <a:rPr lang="en-IE" sz="2100">
                <a:solidFill>
                  <a:schemeClr val="bg1"/>
                </a:solidFill>
              </a:rPr>
              <a:t> DG Competition drafting guidelines for POs negotiating contracts and additional rules in Article 170. </a:t>
            </a:r>
          </a:p>
          <a:p>
            <a:pPr>
              <a:buFont typeface="Arial" charset="0"/>
              <a:buChar char="•"/>
            </a:pPr>
            <a:r>
              <a:rPr lang="en-IE" sz="2100">
                <a:solidFill>
                  <a:schemeClr val="bg1"/>
                </a:solidFill>
              </a:rPr>
              <a:t> POs must satisfy itself that it generates significant efficiencies through undertaking activities not directly related to sale of produce, as set out in Article 170 i.e. </a:t>
            </a:r>
          </a:p>
          <a:p>
            <a:pPr lvl="1"/>
            <a:r>
              <a:rPr lang="en-IE" sz="2100">
                <a:solidFill>
                  <a:schemeClr val="bg1"/>
                </a:solidFill>
              </a:rPr>
              <a:t> (i) joint distribution, including joint selling platform or joint transportation; </a:t>
            </a:r>
          </a:p>
          <a:p>
            <a:pPr lvl="1"/>
            <a:r>
              <a:rPr lang="en-IE" sz="2100">
                <a:solidFill>
                  <a:schemeClr val="bg1"/>
                </a:solidFill>
              </a:rPr>
              <a:t>(ii) joint promotion; </a:t>
            </a:r>
          </a:p>
          <a:p>
            <a:pPr lvl="1"/>
            <a:r>
              <a:rPr lang="en-IE" sz="2100">
                <a:solidFill>
                  <a:schemeClr val="bg1"/>
                </a:solidFill>
              </a:rPr>
              <a:t>(iii) joint organising of quality control; </a:t>
            </a:r>
          </a:p>
          <a:p>
            <a:pPr lvl="1"/>
            <a:r>
              <a:rPr lang="en-IE" sz="2100">
                <a:solidFill>
                  <a:schemeClr val="bg1"/>
                </a:solidFill>
              </a:rPr>
              <a:t>(iv) joint use of equipment or storage facilities; </a:t>
            </a:r>
          </a:p>
          <a:p>
            <a:pPr lvl="1"/>
            <a:r>
              <a:rPr lang="en-IE" sz="2100">
                <a:solidFill>
                  <a:schemeClr val="bg1"/>
                </a:solidFill>
              </a:rPr>
              <a:t>(v) joint management of waste directly related to the production of live cattle; </a:t>
            </a:r>
          </a:p>
          <a:p>
            <a:pPr lvl="1"/>
            <a:r>
              <a:rPr lang="en-IE" sz="2100">
                <a:solidFill>
                  <a:schemeClr val="bg1"/>
                </a:solidFill>
              </a:rPr>
              <a:t>(vi) joint procurement of inputs;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70" name="Picture 1" descr="DAFF PPT Slide 2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171" name="TextBox 2"/>
          <p:cNvSpPr txBox="1">
            <a:spLocks noChangeArrowheads="1"/>
          </p:cNvSpPr>
          <p:nvPr/>
        </p:nvSpPr>
        <p:spPr bwMode="auto">
          <a:xfrm>
            <a:off x="971550" y="549275"/>
            <a:ext cx="720090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IE">
                <a:solidFill>
                  <a:schemeClr val="bg1"/>
                </a:solidFill>
              </a:rPr>
              <a:t>Recommendations/best practice guidelines</a:t>
            </a:r>
          </a:p>
        </p:txBody>
      </p:sp>
      <p:sp>
        <p:nvSpPr>
          <p:cNvPr id="7172" name="TextBox 3"/>
          <p:cNvSpPr txBox="1">
            <a:spLocks noChangeArrowheads="1"/>
          </p:cNvSpPr>
          <p:nvPr/>
        </p:nvSpPr>
        <p:spPr bwMode="auto">
          <a:xfrm>
            <a:off x="250825" y="1268413"/>
            <a:ext cx="8642350" cy="4524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 POs could benefit from drawing upon local systems already in place for negotiating sales and individuals who have technical knowledge of negotiations and contracts to conduct business with factories.</a:t>
            </a:r>
          </a:p>
          <a:p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 POs don’t only have to be for beef, could also be for other enterprises such as live exports.</a:t>
            </a:r>
          </a:p>
          <a:p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 Successful POs negotiate for inputs, veterinary fees, feed etc.  This action also covers the PO for its additional activity under Article 170.</a:t>
            </a:r>
          </a:p>
          <a:p>
            <a:endParaRPr lang="en-IE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4" name="Picture 1" descr="DAFF PPT Slide 2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195" name="TextBox 2"/>
          <p:cNvSpPr txBox="1">
            <a:spLocks noChangeArrowheads="1"/>
          </p:cNvSpPr>
          <p:nvPr/>
        </p:nvSpPr>
        <p:spPr bwMode="auto">
          <a:xfrm>
            <a:off x="1692275" y="549275"/>
            <a:ext cx="575945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IE">
                <a:solidFill>
                  <a:schemeClr val="bg1"/>
                </a:solidFill>
              </a:rPr>
              <a:t>Possible DAFM Funding Options</a:t>
            </a:r>
          </a:p>
        </p:txBody>
      </p:sp>
      <p:sp>
        <p:nvSpPr>
          <p:cNvPr id="8196" name="TextBox 3"/>
          <p:cNvSpPr txBox="1">
            <a:spLocks noChangeArrowheads="1"/>
          </p:cNvSpPr>
          <p:nvPr/>
        </p:nvSpPr>
        <p:spPr bwMode="auto">
          <a:xfrm>
            <a:off x="250825" y="1125538"/>
            <a:ext cx="8642350" cy="4524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lnSpc>
                <a:spcPct val="150000"/>
              </a:lnSpc>
              <a:buFont typeface="Arial" charset="0"/>
              <a:buChar char="•"/>
            </a:pPr>
            <a:r>
              <a:rPr lang="en-IE" sz="2000">
                <a:solidFill>
                  <a:schemeClr val="bg1"/>
                </a:solidFill>
              </a:rPr>
              <a:t>  </a:t>
            </a:r>
            <a:r>
              <a:rPr lang="en-IE">
                <a:solidFill>
                  <a:schemeClr val="bg1"/>
                </a:solidFill>
              </a:rPr>
              <a:t>POs must agree their fee structure at the outset</a:t>
            </a:r>
          </a:p>
          <a:p>
            <a:pPr>
              <a:lnSpc>
                <a:spcPct val="150000"/>
              </a:lnSpc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 </a:t>
            </a:r>
            <a:r>
              <a:rPr lang="en-IE" b="1">
                <a:solidFill>
                  <a:schemeClr val="bg1"/>
                </a:solidFill>
              </a:rPr>
              <a:t>Possible DAFM/RDP assistance</a:t>
            </a:r>
            <a:r>
              <a:rPr lang="en-IE">
                <a:solidFill>
                  <a:schemeClr val="bg1"/>
                </a:solidFill>
              </a:rPr>
              <a:t>: </a:t>
            </a: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Under Measure 2 (Advisory Services) of the RDP, a group of facilitators can be employed to assist POs.</a:t>
            </a: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The facilitators would advise on business plans, negotiation practices, best governance, promotion activities etc.</a:t>
            </a: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DAFM would hold a competitive tender to provide the service.</a:t>
            </a: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Facilitators would also be available to existing groups to advise on business plans, expansion, possible efficiencies etc.</a:t>
            </a: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Start-up grant funding for the POs to help them get up and running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18" name="Picture 1" descr="DAFF PPT Slide 2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219" name="TextBox 2"/>
          <p:cNvSpPr txBox="1">
            <a:spLocks noChangeArrowheads="1"/>
          </p:cNvSpPr>
          <p:nvPr/>
        </p:nvSpPr>
        <p:spPr bwMode="auto">
          <a:xfrm>
            <a:off x="1692275" y="549275"/>
            <a:ext cx="575945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IE" sz="3200">
                <a:solidFill>
                  <a:schemeClr val="bg1"/>
                </a:solidFill>
              </a:rPr>
              <a:t>Next Steps</a:t>
            </a:r>
          </a:p>
        </p:txBody>
      </p:sp>
      <p:sp>
        <p:nvSpPr>
          <p:cNvPr id="9220" name="TextBox 3"/>
          <p:cNvSpPr txBox="1">
            <a:spLocks noChangeArrowheads="1"/>
          </p:cNvSpPr>
          <p:nvPr/>
        </p:nvSpPr>
        <p:spPr bwMode="auto">
          <a:xfrm>
            <a:off x="250825" y="1125538"/>
            <a:ext cx="8642350" cy="41544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DAFM to commence drafting of SI and re-engage with stakeholders on key issues</a:t>
            </a:r>
          </a:p>
          <a:p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SI to be published before end-2015</a:t>
            </a:r>
          </a:p>
          <a:p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r>
              <a:rPr lang="en-IE">
                <a:solidFill>
                  <a:schemeClr val="bg1"/>
                </a:solidFill>
              </a:rPr>
              <a:t>DAFM to examine possible options for start-up funding of the POs</a:t>
            </a:r>
          </a:p>
          <a:p>
            <a:pPr>
              <a:buFont typeface="Arial" charset="0"/>
              <a:buChar char="•"/>
            </a:pPr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endParaRPr lang="en-IE">
              <a:solidFill>
                <a:schemeClr val="bg1"/>
              </a:solidFill>
            </a:endParaRPr>
          </a:p>
          <a:p>
            <a:pPr>
              <a:buFont typeface="Arial" charset="0"/>
              <a:buChar char="•"/>
            </a:pPr>
            <a:endParaRPr lang="en-IE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42" name="Picture 1" descr="DAFF PPT Slide 2.jp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243" name="TextBox 2"/>
          <p:cNvSpPr txBox="1">
            <a:spLocks noChangeArrowheads="1"/>
          </p:cNvSpPr>
          <p:nvPr/>
        </p:nvSpPr>
        <p:spPr bwMode="auto">
          <a:xfrm>
            <a:off x="1692275" y="1268413"/>
            <a:ext cx="5759450" cy="1938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IE" sz="6000">
                <a:solidFill>
                  <a:schemeClr val="bg1"/>
                </a:solidFill>
              </a:rPr>
              <a:t>Thank You.</a:t>
            </a:r>
          </a:p>
          <a:p>
            <a:endParaRPr lang="en-IE" sz="600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 Presentation">
      <a:majorFont>
        <a:latin typeface="Arial"/>
        <a:ea typeface="ＭＳ Ｐゴシック"/>
        <a:cs typeface="ＭＳ Ｐゴシック"/>
      </a:majorFont>
      <a:minorFont>
        <a:latin typeface="Arial"/>
        <a:ea typeface="ＭＳ Ｐゴシック"/>
        <a:cs typeface="ＭＳ Ｐゴシック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=""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Arial" charset="0"/>
            <a:ea typeface="ＭＳ Ｐゴシック" charset="0"/>
            <a:cs typeface="ＭＳ Ｐゴシック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=""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Arial" charset="0"/>
            <a:ea typeface="ＭＳ Ｐゴシック" charset="0"/>
            <a:cs typeface="ＭＳ Ｐゴシック" charset="0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242</TotalTime>
  <Words>587</Words>
  <Application>Microsoft Office PowerPoint</Application>
  <PresentationFormat>On-screen Show (4:3)</PresentationFormat>
  <Paragraphs>70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Arial</vt:lpstr>
      <vt:lpstr>ＭＳ Ｐゴシック</vt:lpstr>
      <vt:lpstr>Calibri</vt:lpstr>
      <vt:lpstr>Arial Black</vt:lpstr>
      <vt:lpstr>Blank Presentation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</vt:vector>
  </TitlesOfParts>
  <Company>Ciaran Downey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Ciaran Downey</dc:creator>
  <cp:lastModifiedBy>Bill.Whelan</cp:lastModifiedBy>
  <cp:revision>35</cp:revision>
  <dcterms:created xsi:type="dcterms:W3CDTF">2008-05-22T09:46:14Z</dcterms:created>
  <dcterms:modified xsi:type="dcterms:W3CDTF">2015-07-22T09:11:21Z</dcterms:modified>
</cp:coreProperties>
</file>

<file path=docProps/thumbnail.jpeg>
</file>