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489" r:id="rId3"/>
    <p:sldId id="495" r:id="rId4"/>
    <p:sldId id="496" r:id="rId5"/>
    <p:sldId id="490" r:id="rId6"/>
    <p:sldId id="506" r:id="rId7"/>
    <p:sldId id="484" r:id="rId8"/>
    <p:sldId id="500" r:id="rId9"/>
    <p:sldId id="502" r:id="rId10"/>
    <p:sldId id="480" r:id="rId11"/>
    <p:sldId id="488" r:id="rId12"/>
    <p:sldId id="481" r:id="rId13"/>
    <p:sldId id="501" r:id="rId14"/>
    <p:sldId id="437" r:id="rId15"/>
    <p:sldId id="504" r:id="rId16"/>
    <p:sldId id="487" r:id="rId17"/>
    <p:sldId id="278" r:id="rId1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BFA0"/>
    <a:srgbClr val="E69622"/>
    <a:srgbClr val="E47723"/>
    <a:srgbClr val="E57B23"/>
    <a:srgbClr val="0063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5179" autoAdjust="0"/>
  </p:normalViewPr>
  <p:slideViewPr>
    <p:cSldViewPr snapToGrid="0" snapToObjects="1">
      <p:cViewPr varScale="1">
        <p:scale>
          <a:sx n="78" d="100"/>
          <a:sy n="78" d="100"/>
        </p:scale>
        <p:origin x="109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7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A365FDEF-141C-3B42-BBBA-A8963B6EFDC6}" type="datetimeFigureOut">
              <a:rPr lang="en-US" smtClean="0"/>
              <a:t>11/17/2016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EE020250-94E7-D44A-9687-49A9FE5143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307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D424F35D-8F01-E24A-B784-66604B1BA31C}" type="datetimeFigureOut">
              <a:rPr lang="en-US" smtClean="0"/>
              <a:t>11/17/2016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6" rIns="91431" bIns="457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31" tIns="45716" rIns="91431" bIns="45716" rtlCol="0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4BFDB59E-B734-834D-B882-336EDEA47F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2654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 marL="742859" indent="-285716"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 marL="1142861" indent="-228573"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 marL="1601594" indent="-230160"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 marL="2058739" indent="-228573"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marL="2515882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marL="2973028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marL="3430173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marL="3887316" indent="-22857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606CD189-F0FE-4C8C-8C7D-92D30D3A6E71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38632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59" indent="-285716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61" indent="-22857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07" indent="-22857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152" indent="-22857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95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441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585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729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199C826-88E7-4DC0-897D-AE0336E83BCD}" type="slidenum">
              <a:rPr lang="en-GB" sz="1200"/>
              <a:pPr eaLnBrk="1" hangingPunct="1"/>
              <a:t>17</a:t>
            </a:fld>
            <a:endParaRPr lang="en-GB" sz="1200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83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F1C5-7031-0745-B456-84F1D39AD6C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7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EA016-05B4-49BF-BE8A-2560E5F9CDC5}" type="datetimeFigureOut">
              <a:rPr lang="en-IE" smtClean="0"/>
              <a:t>17/11/2016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42660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EA016-05B4-49BF-BE8A-2560E5F9CDC5}" type="datetimeFigureOut">
              <a:rPr lang="en-IE" smtClean="0"/>
              <a:t>17/11/2016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3448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BEA016-05B4-49BF-BE8A-2560E5F9CDC5}" type="datetimeFigureOut">
              <a:rPr lang="en-IE" smtClean="0"/>
              <a:t>17/11/2016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39856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89332" y="167018"/>
            <a:ext cx="897467" cy="314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2F1C5-7031-0745-B456-84F1D39AD6C6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6"/>
          <a:srcRect t="10234" b="56"/>
          <a:stretch/>
        </p:blipFill>
        <p:spPr>
          <a:xfrm>
            <a:off x="0" y="-21600"/>
            <a:ext cx="3583459" cy="1249200"/>
          </a:xfrm>
          <a:prstGeom prst="rect">
            <a:avLst/>
          </a:prstGeom>
          <a:effectLst>
            <a:outerShdw blurRad="1524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7"/>
          <a:srcRect b="24570"/>
          <a:stretch/>
        </p:blipFill>
        <p:spPr>
          <a:xfrm>
            <a:off x="632597" y="338293"/>
            <a:ext cx="1557295" cy="54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340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04800" y="1752600"/>
            <a:ext cx="8305800" cy="990600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latin typeface="Calibri" pitchFamily="34" charset="0"/>
              </a:rPr>
              <a:t> 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544981" y="1458097"/>
            <a:ext cx="7765575" cy="4489726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ct val="0"/>
              </a:spcBef>
            </a:pPr>
            <a:endParaRPr lang="en-IE" sz="30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spcBef>
                <a:spcPct val="0"/>
              </a:spcBef>
            </a:pPr>
            <a:r>
              <a:rPr lang="en-IE" sz="4100" b="1" dirty="0" smtClean="0">
                <a:solidFill>
                  <a:schemeClr val="tx1"/>
                </a:solidFill>
                <a:latin typeface="Calibri" pitchFamily="34" charset="0"/>
              </a:rPr>
              <a:t>Presentation to</a:t>
            </a:r>
          </a:p>
          <a:p>
            <a:pPr>
              <a:spcBef>
                <a:spcPct val="0"/>
              </a:spcBef>
            </a:pPr>
            <a:endParaRPr lang="en-IE" sz="5700" b="1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spcBef>
                <a:spcPct val="0"/>
              </a:spcBef>
            </a:pPr>
            <a:r>
              <a:rPr lang="en-IE" sz="5700" b="1" dirty="0" smtClean="0">
                <a:solidFill>
                  <a:schemeClr val="tx1"/>
                </a:solidFill>
                <a:latin typeface="Calibri" pitchFamily="34" charset="0"/>
              </a:rPr>
              <a:t>The Beef Forum</a:t>
            </a:r>
          </a:p>
          <a:p>
            <a:pPr>
              <a:spcBef>
                <a:spcPct val="0"/>
              </a:spcBef>
            </a:pPr>
            <a:endParaRPr lang="en-IE" sz="40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spcBef>
                <a:spcPct val="0"/>
              </a:spcBef>
            </a:pPr>
            <a:r>
              <a:rPr lang="en-IE" sz="5200" b="1" dirty="0" smtClean="0">
                <a:solidFill>
                  <a:schemeClr val="tx1"/>
                </a:solidFill>
                <a:latin typeface="Calibri" pitchFamily="34" charset="0"/>
              </a:rPr>
              <a:t>IFA President Joe Healy</a:t>
            </a:r>
          </a:p>
          <a:p>
            <a:pPr>
              <a:spcBef>
                <a:spcPct val="0"/>
              </a:spcBef>
            </a:pPr>
            <a:endParaRPr lang="en-IE" sz="52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spcBef>
                <a:spcPct val="0"/>
              </a:spcBef>
            </a:pPr>
            <a:r>
              <a:rPr lang="en-IE" sz="4000" b="1" dirty="0" smtClean="0">
                <a:solidFill>
                  <a:schemeClr val="tx1"/>
                </a:solidFill>
                <a:latin typeface="Calibri" pitchFamily="34" charset="0"/>
              </a:rPr>
              <a:t>Irish Farmers’ Association</a:t>
            </a:r>
          </a:p>
          <a:p>
            <a:pPr>
              <a:spcBef>
                <a:spcPct val="0"/>
              </a:spcBef>
            </a:pPr>
            <a:endParaRPr lang="en-IE" sz="40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spcBef>
                <a:spcPct val="0"/>
              </a:spcBef>
            </a:pPr>
            <a:r>
              <a:rPr lang="en-IE" sz="3600" b="1" dirty="0" smtClean="0">
                <a:solidFill>
                  <a:schemeClr val="tx1"/>
                </a:solidFill>
                <a:latin typeface="Calibri" pitchFamily="34" charset="0"/>
              </a:rPr>
              <a:t>Nov 17</a:t>
            </a:r>
            <a:r>
              <a:rPr lang="en-IE" sz="3600" b="1" baseline="30000" dirty="0" smtClean="0">
                <a:solidFill>
                  <a:schemeClr val="tx1"/>
                </a:solidFill>
                <a:latin typeface="Calibri" pitchFamily="34" charset="0"/>
              </a:rPr>
              <a:t>th</a:t>
            </a:r>
            <a:r>
              <a:rPr lang="en-IE" sz="3600" b="1" dirty="0" smtClean="0">
                <a:solidFill>
                  <a:schemeClr val="tx1"/>
                </a:solidFill>
                <a:latin typeface="Calibri" pitchFamily="34" charset="0"/>
              </a:rPr>
              <a:t>. 2016</a:t>
            </a:r>
            <a:endParaRPr lang="en-US" sz="36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6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</a:t>
            </a:r>
            <a:r>
              <a:rPr lang="en-IE" b="1" dirty="0" smtClean="0"/>
              <a:t>Brexit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304438"/>
          </a:xfrm>
        </p:spPr>
        <p:txBody>
          <a:bodyPr/>
          <a:lstStyle/>
          <a:p>
            <a:r>
              <a:rPr lang="en-IE" dirty="0" smtClean="0"/>
              <a:t>The collapse in beef prices as a result of Brexit is a </a:t>
            </a:r>
            <a:r>
              <a:rPr lang="en-IE" b="1" dirty="0" smtClean="0"/>
              <a:t>market disturbance under CAP</a:t>
            </a:r>
            <a:r>
              <a:rPr lang="en-IE" dirty="0" smtClean="0"/>
              <a:t>, similar to the Russian ban, and justifies direct action by the EU Commission.</a:t>
            </a:r>
          </a:p>
          <a:p>
            <a:r>
              <a:rPr lang="en-IE" dirty="0" smtClean="0"/>
              <a:t>Need a </a:t>
            </a:r>
            <a:r>
              <a:rPr lang="en-IE" b="1" dirty="0" smtClean="0"/>
              <a:t>strong national and EU response</a:t>
            </a:r>
            <a:r>
              <a:rPr lang="en-IE" dirty="0" smtClean="0"/>
              <a:t>.</a:t>
            </a:r>
          </a:p>
          <a:p>
            <a:r>
              <a:rPr lang="en-IE" dirty="0" smtClean="0"/>
              <a:t>Assistance for livestock farmers focused on price, markets and direct supports. </a:t>
            </a:r>
          </a:p>
          <a:p>
            <a:r>
              <a:rPr lang="en-IE" dirty="0" smtClean="0"/>
              <a:t>Increased marketing and promotion.</a:t>
            </a:r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10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64659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   </a:t>
            </a:r>
            <a:r>
              <a:rPr lang="en-IE" b="1" dirty="0" smtClean="0"/>
              <a:t>CAP and Direct Supports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2174"/>
            <a:ext cx="8229600" cy="5226908"/>
          </a:xfrm>
        </p:spPr>
        <p:txBody>
          <a:bodyPr/>
          <a:lstStyle/>
          <a:p>
            <a:r>
              <a:rPr lang="en-IE" dirty="0" smtClean="0"/>
              <a:t>Increase direct support for </a:t>
            </a:r>
            <a:r>
              <a:rPr lang="en-IE" dirty="0" err="1" smtClean="0"/>
              <a:t>suckler</a:t>
            </a:r>
            <a:r>
              <a:rPr lang="en-IE" dirty="0" smtClean="0"/>
              <a:t> cows</a:t>
            </a:r>
          </a:p>
          <a:p>
            <a:r>
              <a:rPr lang="en-IE" dirty="0" smtClean="0"/>
              <a:t>BDGP – not adequate in terms of financial support.</a:t>
            </a:r>
          </a:p>
          <a:p>
            <a:r>
              <a:rPr lang="en-IE" b="1" dirty="0" smtClean="0"/>
              <a:t>€200 per cow direct support </a:t>
            </a:r>
            <a:r>
              <a:rPr lang="en-IE" dirty="0" smtClean="0"/>
              <a:t>to maintain the </a:t>
            </a:r>
            <a:r>
              <a:rPr lang="en-IE" dirty="0" err="1" smtClean="0"/>
              <a:t>suckler</a:t>
            </a:r>
            <a:r>
              <a:rPr lang="en-IE" dirty="0" smtClean="0"/>
              <a:t> cow herd.</a:t>
            </a:r>
          </a:p>
          <a:p>
            <a:r>
              <a:rPr lang="en-IE" dirty="0" smtClean="0"/>
              <a:t>Every €1 of direct support underpins €4.28 of output in the economy. A Renwick UCD 2013.</a:t>
            </a:r>
          </a:p>
          <a:p>
            <a:r>
              <a:rPr lang="en-IE" dirty="0"/>
              <a:t>CAP – 2020 plan. </a:t>
            </a:r>
            <a:r>
              <a:rPr lang="en-IE" dirty="0" smtClean="0"/>
              <a:t>Need a </a:t>
            </a:r>
            <a:r>
              <a:rPr lang="en-IE" b="1" dirty="0" smtClean="0"/>
              <a:t>strong CAP Budget </a:t>
            </a:r>
            <a:r>
              <a:rPr lang="en-IE" dirty="0" smtClean="0"/>
              <a:t>supporting active producers.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11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68129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</a:t>
            </a:r>
            <a:r>
              <a:rPr lang="en-IE" b="1" dirty="0" smtClean="0"/>
              <a:t>Market Access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892"/>
            <a:ext cx="8229600" cy="4952271"/>
          </a:xfrm>
        </p:spPr>
        <p:txBody>
          <a:bodyPr/>
          <a:lstStyle/>
          <a:p>
            <a:r>
              <a:rPr lang="en-IE" dirty="0" smtClean="0"/>
              <a:t>Market access – slow progress </a:t>
            </a:r>
          </a:p>
          <a:p>
            <a:r>
              <a:rPr lang="en-IE" b="1" dirty="0" smtClean="0"/>
              <a:t>Increased </a:t>
            </a:r>
            <a:r>
              <a:rPr lang="en-IE" b="1" dirty="0"/>
              <a:t>resources and dedicated personnel </a:t>
            </a:r>
            <a:r>
              <a:rPr lang="en-IE" dirty="0"/>
              <a:t>in DAFM </a:t>
            </a:r>
            <a:r>
              <a:rPr lang="en-IE" dirty="0" smtClean="0"/>
              <a:t>on beef market access and the live cattle trade.</a:t>
            </a:r>
          </a:p>
          <a:p>
            <a:r>
              <a:rPr lang="en-IE" dirty="0" smtClean="0"/>
              <a:t>Live export markets need to be prioritised. </a:t>
            </a:r>
          </a:p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12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3681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  </a:t>
            </a:r>
            <a:r>
              <a:rPr lang="en-IE" b="1" dirty="0" smtClean="0"/>
              <a:t>Beef Farmers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35676"/>
            <a:ext cx="8229600" cy="5461686"/>
          </a:xfrm>
        </p:spPr>
        <p:txBody>
          <a:bodyPr/>
          <a:lstStyle/>
          <a:p>
            <a:r>
              <a:rPr lang="en-IE" sz="2800" b="1" dirty="0" smtClean="0"/>
              <a:t>Beef farmers are committed </a:t>
            </a:r>
            <a:r>
              <a:rPr lang="en-IE" sz="2800" dirty="0" smtClean="0"/>
              <a:t>to progressing their enterprises.</a:t>
            </a:r>
          </a:p>
          <a:p>
            <a:r>
              <a:rPr lang="en-IE" sz="2800" dirty="0" smtClean="0"/>
              <a:t>47,000 </a:t>
            </a:r>
            <a:r>
              <a:rPr lang="en-IE" sz="2800" dirty="0"/>
              <a:t>beef farmers in </a:t>
            </a:r>
            <a:r>
              <a:rPr lang="en-IE" sz="2800" dirty="0" err="1"/>
              <a:t>Bord</a:t>
            </a:r>
            <a:r>
              <a:rPr lang="en-IE" sz="2800" dirty="0"/>
              <a:t> Bia </a:t>
            </a:r>
            <a:r>
              <a:rPr lang="en-IE" sz="2800" b="1" dirty="0"/>
              <a:t>Quality Assurance </a:t>
            </a:r>
            <a:r>
              <a:rPr lang="en-IE" sz="2800" dirty="0" smtClean="0"/>
              <a:t>Scheme</a:t>
            </a:r>
          </a:p>
          <a:p>
            <a:r>
              <a:rPr lang="en-IE" sz="2800" dirty="0" smtClean="0"/>
              <a:t>Over 90% of beef output audited and </a:t>
            </a:r>
            <a:r>
              <a:rPr lang="en-IE" sz="2800" b="1" dirty="0" smtClean="0"/>
              <a:t>carbon foot printed.</a:t>
            </a:r>
            <a:endParaRPr lang="en-IE" sz="2800" b="1" dirty="0"/>
          </a:p>
          <a:p>
            <a:r>
              <a:rPr lang="en-IE" sz="2800" dirty="0" smtClean="0"/>
              <a:t>25,000 </a:t>
            </a:r>
            <a:r>
              <a:rPr lang="en-IE" sz="2800" dirty="0" err="1" smtClean="0"/>
              <a:t>suckler</a:t>
            </a:r>
            <a:r>
              <a:rPr lang="en-IE" sz="2800" dirty="0" smtClean="0"/>
              <a:t> farmers in </a:t>
            </a:r>
            <a:r>
              <a:rPr lang="en-IE" sz="2800" b="1" dirty="0"/>
              <a:t>BDGP</a:t>
            </a:r>
            <a:r>
              <a:rPr lang="en-IE" sz="2800" dirty="0"/>
              <a:t> scheme</a:t>
            </a:r>
          </a:p>
          <a:p>
            <a:r>
              <a:rPr lang="en-IE" sz="2800" dirty="0" smtClean="0"/>
              <a:t>1,000 </a:t>
            </a:r>
            <a:r>
              <a:rPr lang="en-IE" sz="2800" b="1" dirty="0" smtClean="0"/>
              <a:t>Knowledge </a:t>
            </a:r>
            <a:r>
              <a:rPr lang="en-IE" sz="2800" b="1" dirty="0"/>
              <a:t>Transfer </a:t>
            </a:r>
            <a:r>
              <a:rPr lang="en-IE" sz="2800" dirty="0" smtClean="0"/>
              <a:t>Groups</a:t>
            </a:r>
            <a:endParaRPr lang="en-IE" sz="2800" dirty="0"/>
          </a:p>
          <a:p>
            <a:r>
              <a:rPr lang="en-IE" sz="2800" dirty="0"/>
              <a:t>ICBF – 14,000 livestock farmers in </a:t>
            </a:r>
            <a:r>
              <a:rPr lang="en-IE" sz="2800" b="1" dirty="0"/>
              <a:t>Herd Plus</a:t>
            </a:r>
          </a:p>
          <a:p>
            <a:r>
              <a:rPr lang="en-IE" sz="2800" b="1" dirty="0" smtClean="0"/>
              <a:t>BETTER</a:t>
            </a:r>
            <a:r>
              <a:rPr lang="en-IE" sz="2800" dirty="0" smtClean="0"/>
              <a:t> </a:t>
            </a:r>
            <a:r>
              <a:rPr lang="en-IE" sz="2800" dirty="0"/>
              <a:t>farm programme</a:t>
            </a:r>
          </a:p>
          <a:p>
            <a:r>
              <a:rPr lang="en-IE" sz="2800" b="1" dirty="0" smtClean="0"/>
              <a:t>BVD</a:t>
            </a:r>
            <a:r>
              <a:rPr lang="en-IE" sz="2800" dirty="0" smtClean="0"/>
              <a:t> scheme – Farmers in 4</a:t>
            </a:r>
            <a:r>
              <a:rPr lang="en-IE" sz="2800" baseline="30000" dirty="0" smtClean="0"/>
              <a:t>th</a:t>
            </a:r>
            <a:r>
              <a:rPr lang="en-IE" sz="2800" dirty="0" smtClean="0"/>
              <a:t>/5</a:t>
            </a:r>
            <a:r>
              <a:rPr lang="en-IE" sz="2800" baseline="30000" dirty="0" smtClean="0"/>
              <a:t>th</a:t>
            </a:r>
            <a:r>
              <a:rPr lang="en-IE" sz="2800" dirty="0" smtClean="0"/>
              <a:t> year.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13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67938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   </a:t>
            </a:r>
            <a:r>
              <a:rPr lang="en-IE" b="1" dirty="0" smtClean="0"/>
              <a:t>Quality Assurance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5258"/>
            <a:ext cx="8229600" cy="4600906"/>
          </a:xfrm>
        </p:spPr>
        <p:txBody>
          <a:bodyPr/>
          <a:lstStyle/>
          <a:p>
            <a:r>
              <a:rPr lang="en-IE" dirty="0" smtClean="0"/>
              <a:t>IFA demanding a </a:t>
            </a:r>
            <a:r>
              <a:rPr lang="en-IE" b="1" dirty="0" smtClean="0"/>
              <a:t>simpler, more farmer friendly </a:t>
            </a:r>
            <a:r>
              <a:rPr lang="en-IE" dirty="0" err="1" smtClean="0"/>
              <a:t>Bord</a:t>
            </a:r>
            <a:r>
              <a:rPr lang="en-IE" dirty="0" smtClean="0"/>
              <a:t> Bia QA scheme</a:t>
            </a:r>
          </a:p>
          <a:p>
            <a:r>
              <a:rPr lang="en-IE" dirty="0" smtClean="0"/>
              <a:t>New close out period to resolve compliance issues</a:t>
            </a:r>
          </a:p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14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10104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          Trade Deals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07876"/>
          </a:xfrm>
        </p:spPr>
        <p:txBody>
          <a:bodyPr/>
          <a:lstStyle/>
          <a:p>
            <a:r>
              <a:rPr lang="en-IE" dirty="0" smtClean="0"/>
              <a:t>The EU Commission report has highlighted the devastating impact of further trade concessions for beef.</a:t>
            </a:r>
          </a:p>
          <a:p>
            <a:r>
              <a:rPr lang="en-IE" dirty="0" smtClean="0"/>
              <a:t>Ireland is the most exposed member state.</a:t>
            </a:r>
          </a:p>
          <a:p>
            <a:r>
              <a:rPr lang="en-IE" b="1" dirty="0" smtClean="0"/>
              <a:t>Mercosur</a:t>
            </a:r>
            <a:r>
              <a:rPr lang="en-IE" dirty="0" smtClean="0"/>
              <a:t>, in particular, is a red line issue.</a:t>
            </a:r>
          </a:p>
          <a:p>
            <a:r>
              <a:rPr lang="en-IE" dirty="0" smtClean="0"/>
              <a:t>No room for any increase in EU beef imports in TTIP.</a:t>
            </a:r>
          </a:p>
          <a:p>
            <a:r>
              <a:rPr lang="en-IE" dirty="0" smtClean="0"/>
              <a:t>All imports must meet full EU equivalence on </a:t>
            </a:r>
            <a:r>
              <a:rPr lang="en-IE" b="1" dirty="0" smtClean="0"/>
              <a:t>standards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15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931606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6897"/>
          </a:xfrm>
        </p:spPr>
        <p:txBody>
          <a:bodyPr/>
          <a:lstStyle/>
          <a:p>
            <a:r>
              <a:rPr lang="en-IE" dirty="0" smtClean="0"/>
              <a:t>             </a:t>
            </a:r>
            <a:r>
              <a:rPr lang="en-IE" b="1" dirty="0" smtClean="0"/>
              <a:t>Action Points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1534"/>
            <a:ext cx="8229600" cy="5696465"/>
          </a:xfrm>
        </p:spPr>
        <p:txBody>
          <a:bodyPr/>
          <a:lstStyle/>
          <a:p>
            <a:r>
              <a:rPr lang="en-IE" b="1" dirty="0" smtClean="0"/>
              <a:t>Beef Forum - </a:t>
            </a:r>
            <a:r>
              <a:rPr lang="en-IE" dirty="0" smtClean="0"/>
              <a:t>must </a:t>
            </a:r>
            <a:r>
              <a:rPr lang="en-IE" dirty="0"/>
              <a:t>deliver for </a:t>
            </a:r>
            <a:r>
              <a:rPr lang="en-IE" dirty="0" smtClean="0"/>
              <a:t>farmers</a:t>
            </a:r>
          </a:p>
          <a:p>
            <a:r>
              <a:rPr lang="en-IE" b="1" dirty="0" smtClean="0"/>
              <a:t>Incomes</a:t>
            </a:r>
            <a:r>
              <a:rPr lang="en-IE" dirty="0" smtClean="0"/>
              <a:t> – beef farming must be profitable </a:t>
            </a:r>
            <a:endParaRPr lang="en-IE" dirty="0"/>
          </a:p>
          <a:p>
            <a:r>
              <a:rPr lang="en-IE" b="1" dirty="0" smtClean="0"/>
              <a:t>Price</a:t>
            </a:r>
            <a:r>
              <a:rPr lang="en-IE" dirty="0" smtClean="0"/>
              <a:t> - €4.00/€4.50 required</a:t>
            </a:r>
          </a:p>
          <a:p>
            <a:r>
              <a:rPr lang="en-IE" b="1" dirty="0" smtClean="0"/>
              <a:t>Brexit </a:t>
            </a:r>
            <a:r>
              <a:rPr lang="en-IE" dirty="0" smtClean="0"/>
              <a:t>– strong Government and EU response</a:t>
            </a:r>
            <a:endParaRPr lang="en-IE" dirty="0"/>
          </a:p>
          <a:p>
            <a:r>
              <a:rPr lang="en-IE" b="1" dirty="0" smtClean="0"/>
              <a:t>Market Balance </a:t>
            </a:r>
            <a:r>
              <a:rPr lang="en-IE" dirty="0" smtClean="0"/>
              <a:t>– Live exports</a:t>
            </a:r>
          </a:p>
          <a:p>
            <a:r>
              <a:rPr lang="en-IE" b="1" dirty="0" smtClean="0"/>
              <a:t>Market access </a:t>
            </a:r>
            <a:r>
              <a:rPr lang="en-IE" dirty="0" smtClean="0"/>
              <a:t>– more resources – beef/live</a:t>
            </a:r>
          </a:p>
          <a:p>
            <a:r>
              <a:rPr lang="en-IE" b="1" dirty="0" smtClean="0"/>
              <a:t>Food Chain </a:t>
            </a:r>
            <a:r>
              <a:rPr lang="en-IE" dirty="0" smtClean="0"/>
              <a:t>– fair share of returns</a:t>
            </a:r>
          </a:p>
          <a:p>
            <a:r>
              <a:rPr lang="en-IE" b="1" dirty="0"/>
              <a:t>CAP and </a:t>
            </a:r>
            <a:r>
              <a:rPr lang="en-IE" b="1" dirty="0" err="1" smtClean="0"/>
              <a:t>sucklers</a:t>
            </a:r>
            <a:r>
              <a:rPr lang="en-IE" b="1" dirty="0"/>
              <a:t> </a:t>
            </a:r>
            <a:r>
              <a:rPr lang="en-IE" dirty="0" smtClean="0"/>
              <a:t>- €200 direct support per cow</a:t>
            </a:r>
            <a:endParaRPr lang="en-IE" dirty="0"/>
          </a:p>
          <a:p>
            <a:r>
              <a:rPr lang="en-IE" b="1" dirty="0" smtClean="0"/>
              <a:t>Trade deals </a:t>
            </a:r>
            <a:r>
              <a:rPr lang="en-IE" dirty="0" smtClean="0"/>
              <a:t>– no concessions on beef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16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84778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BANNERB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1950"/>
            <a:ext cx="8229600" cy="935688"/>
          </a:xfrm>
        </p:spPr>
        <p:txBody>
          <a:bodyPr/>
          <a:lstStyle/>
          <a:p>
            <a:r>
              <a:rPr lang="en-IE" dirty="0" smtClean="0"/>
              <a:t>            </a:t>
            </a:r>
            <a:r>
              <a:rPr lang="en-IE" b="1" dirty="0" smtClean="0"/>
              <a:t>The Beef Forum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4655"/>
            <a:ext cx="8229600" cy="5273345"/>
          </a:xfrm>
        </p:spPr>
        <p:txBody>
          <a:bodyPr/>
          <a:lstStyle/>
          <a:p>
            <a:r>
              <a:rPr lang="en-IE" sz="2800" dirty="0" smtClean="0"/>
              <a:t>Objective of the Forum – strategic approach to support the development of the beef sector.</a:t>
            </a:r>
          </a:p>
          <a:p>
            <a:r>
              <a:rPr lang="en-IE" sz="2800" dirty="0" smtClean="0"/>
              <a:t>Must deliver for Farmers and the beef sector</a:t>
            </a:r>
          </a:p>
          <a:p>
            <a:r>
              <a:rPr lang="en-IE" sz="2800" dirty="0" smtClean="0"/>
              <a:t>Improving profitability of livestock farmers – </a:t>
            </a:r>
          </a:p>
          <a:p>
            <a:pPr marL="0" indent="0">
              <a:buNone/>
            </a:pPr>
            <a:r>
              <a:rPr lang="en-IE" sz="2800" dirty="0"/>
              <a:t> </a:t>
            </a:r>
            <a:r>
              <a:rPr lang="en-IE" sz="2800" dirty="0" smtClean="0"/>
              <a:t>   biggest challenge - priority issue.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sz="2800" dirty="0" smtClean="0"/>
              <a:t>Profit Plan for beef farming. </a:t>
            </a:r>
          </a:p>
          <a:p>
            <a:r>
              <a:rPr lang="en-IE" sz="2800" dirty="0" smtClean="0"/>
              <a:t>Growing output alone, without improving incomes on livestock farms is an unsustainable strategy</a:t>
            </a:r>
          </a:p>
          <a:p>
            <a:r>
              <a:rPr lang="en-IE" sz="2800" dirty="0" smtClean="0"/>
              <a:t>Dealing with the outstanding Beef Forum issues</a:t>
            </a:r>
            <a:endParaRPr lang="en-I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3635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   </a:t>
            </a:r>
            <a:r>
              <a:rPr lang="en-IE" b="1" dirty="0" smtClean="0"/>
              <a:t>Outstanding Issues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0961"/>
            <a:ext cx="8229600" cy="5647039"/>
          </a:xfrm>
        </p:spPr>
        <p:txBody>
          <a:bodyPr/>
          <a:lstStyle/>
          <a:p>
            <a:r>
              <a:rPr lang="en-IE" sz="2800" dirty="0" smtClean="0"/>
              <a:t>Forum must deal with outstanding issues agreed in November 2014. </a:t>
            </a:r>
          </a:p>
          <a:p>
            <a:r>
              <a:rPr lang="en-IE" sz="2800" b="1" dirty="0" smtClean="0"/>
              <a:t>Price Transparency </a:t>
            </a:r>
            <a:r>
              <a:rPr lang="en-IE" sz="2800" dirty="0" smtClean="0"/>
              <a:t>- Develop an accurate Market index. </a:t>
            </a:r>
          </a:p>
          <a:p>
            <a:r>
              <a:rPr lang="en-IE" sz="2800" b="1" dirty="0" smtClean="0"/>
              <a:t>Specifications</a:t>
            </a:r>
            <a:r>
              <a:rPr lang="en-IE" sz="2800" dirty="0" smtClean="0"/>
              <a:t> – Weight/Age/Movements</a:t>
            </a:r>
          </a:p>
          <a:p>
            <a:pPr lvl="1"/>
            <a:r>
              <a:rPr lang="en-IE" dirty="0" smtClean="0"/>
              <a:t>Need specifications that match our production systems</a:t>
            </a:r>
          </a:p>
          <a:p>
            <a:pPr lvl="1"/>
            <a:r>
              <a:rPr lang="en-IE" dirty="0" smtClean="0"/>
              <a:t>Damage of weight limits to the </a:t>
            </a:r>
            <a:r>
              <a:rPr lang="en-IE" dirty="0" err="1" smtClean="0"/>
              <a:t>suckler</a:t>
            </a:r>
            <a:r>
              <a:rPr lang="en-IE" dirty="0" smtClean="0"/>
              <a:t> herd/QPS.</a:t>
            </a:r>
          </a:p>
          <a:p>
            <a:pPr lvl="1"/>
            <a:r>
              <a:rPr lang="en-IE" dirty="0" smtClean="0"/>
              <a:t>Increasing the age limit from 30 to 36 months.</a:t>
            </a:r>
          </a:p>
          <a:p>
            <a:pPr lvl="1"/>
            <a:r>
              <a:rPr lang="en-IE" dirty="0" smtClean="0"/>
              <a:t>Flexibility on movements/residency for Marts and in-spec bonus. DAFM to adjust AIMS on counting farm residencies.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15927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      </a:t>
            </a:r>
            <a:r>
              <a:rPr lang="en-IE" b="1" dirty="0" smtClean="0"/>
              <a:t>Beef Forum Outcomes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065" y="1322173"/>
            <a:ext cx="8798011" cy="5399903"/>
          </a:xfrm>
        </p:spPr>
        <p:txBody>
          <a:bodyPr/>
          <a:lstStyle/>
          <a:p>
            <a:r>
              <a:rPr lang="en-IE" b="1" dirty="0" smtClean="0"/>
              <a:t>QPS </a:t>
            </a:r>
            <a:r>
              <a:rPr lang="en-IE" dirty="0" smtClean="0"/>
              <a:t>– no dual base price by breed/age/weight /QA status.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b="1" dirty="0" smtClean="0"/>
              <a:t>Contracts</a:t>
            </a:r>
            <a:r>
              <a:rPr lang="en-IE" dirty="0" smtClean="0"/>
              <a:t> – processors to increase the use of contracts.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b="1" dirty="0" smtClean="0"/>
              <a:t>Live Exports </a:t>
            </a:r>
            <a:r>
              <a:rPr lang="en-IE" dirty="0" smtClean="0"/>
              <a:t>– DAFM to remove barriers to trade to Northern Ireland and UK.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b="1" dirty="0" smtClean="0"/>
              <a:t>Trim </a:t>
            </a:r>
            <a:r>
              <a:rPr lang="en-IE" dirty="0" smtClean="0"/>
              <a:t>– DAFM to make AO’s responsible for monitoring trim in meat plants.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dirty="0" smtClean="0"/>
              <a:t>Forum must deliver on these issues – credibility.</a:t>
            </a:r>
          </a:p>
          <a:p>
            <a:pPr>
              <a:buFont typeface="Arial" panose="020B0604020202020204" pitchFamily="34" charset="0"/>
              <a:buChar char="•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18419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</a:t>
            </a:r>
            <a:r>
              <a:rPr lang="en-IE" b="1" dirty="0" smtClean="0"/>
              <a:t>Incomes and Price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5258"/>
            <a:ext cx="8229600" cy="533274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IE" sz="2800" b="1" dirty="0" smtClean="0"/>
              <a:t>Incomes</a:t>
            </a:r>
            <a:r>
              <a:rPr lang="en-IE" sz="2800" dirty="0" smtClean="0"/>
              <a:t> on livestock farms are exceptionally low and need to rise. </a:t>
            </a:r>
            <a:r>
              <a:rPr lang="en-IE" sz="2800" dirty="0" smtClean="0"/>
              <a:t>Farmers have €</a:t>
            </a:r>
            <a:r>
              <a:rPr lang="en-IE" sz="2800" dirty="0" smtClean="0"/>
              <a:t>7bn invested in stock.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sz="2800" dirty="0" smtClean="0"/>
              <a:t>National Farm Survey – Average incomes of €12,660 (cattle rearing) to €16,316 (cattle other), made up of 100% direct payments.</a:t>
            </a:r>
            <a:endParaRPr lang="en-IE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IE" sz="2800" dirty="0" err="1" smtClean="0"/>
              <a:t>Teagasc</a:t>
            </a:r>
            <a:r>
              <a:rPr lang="en-IE" sz="2800" dirty="0" smtClean="0"/>
              <a:t> – based on the costs of production on the most efficient farms – need a beef price of </a:t>
            </a:r>
            <a:r>
              <a:rPr lang="en-IE" sz="2800" b="1" dirty="0" smtClean="0"/>
              <a:t>€4.00/kg (grass beef) to €4.50/kg (winter beef).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E" sz="2800" dirty="0" smtClean="0"/>
              <a:t>Profitable beef farming is essential for the development of the Irish beef sector</a:t>
            </a:r>
          </a:p>
          <a:p>
            <a:pPr marL="0" indent="0">
              <a:buNone/>
            </a:pPr>
            <a:endParaRPr lang="en-IE" sz="2800" dirty="0" smtClean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33169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</a:t>
            </a:r>
            <a:r>
              <a:rPr lang="en-IE" b="1" dirty="0" smtClean="0"/>
              <a:t>Challenges 2017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Major Income </a:t>
            </a:r>
            <a:r>
              <a:rPr lang="en-IE" dirty="0" smtClean="0"/>
              <a:t>challenge at farm level. </a:t>
            </a:r>
            <a:endParaRPr lang="en-IE" dirty="0" smtClean="0"/>
          </a:p>
          <a:p>
            <a:r>
              <a:rPr lang="en-IE" dirty="0" smtClean="0"/>
              <a:t>Loss making prices – </a:t>
            </a:r>
            <a:r>
              <a:rPr lang="en-IE" dirty="0"/>
              <a:t>below costs of </a:t>
            </a:r>
            <a:r>
              <a:rPr lang="en-IE" dirty="0" smtClean="0"/>
              <a:t>production.</a:t>
            </a:r>
          </a:p>
          <a:p>
            <a:r>
              <a:rPr lang="en-IE" dirty="0" smtClean="0"/>
              <a:t>Additional </a:t>
            </a:r>
            <a:r>
              <a:rPr lang="en-IE" dirty="0" smtClean="0"/>
              <a:t>100,000 + </a:t>
            </a:r>
            <a:r>
              <a:rPr lang="en-IE" dirty="0" smtClean="0"/>
              <a:t>head of cattle?</a:t>
            </a:r>
          </a:p>
          <a:p>
            <a:r>
              <a:rPr lang="en-IE" dirty="0" smtClean="0"/>
              <a:t>Brexit and currency into our </a:t>
            </a:r>
            <a:r>
              <a:rPr lang="en-IE" dirty="0" smtClean="0"/>
              <a:t>main export </a:t>
            </a:r>
            <a:r>
              <a:rPr lang="en-IE" dirty="0" smtClean="0"/>
              <a:t>market.</a:t>
            </a:r>
          </a:p>
          <a:p>
            <a:r>
              <a:rPr lang="en-IE" dirty="0" smtClean="0"/>
              <a:t>Uncertainty – Producers losing confidence and need direction.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97231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</a:t>
            </a:r>
            <a:r>
              <a:rPr lang="en-IE" b="1" dirty="0" smtClean="0"/>
              <a:t>Market Balance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9177"/>
            <a:ext cx="8229600" cy="5708823"/>
          </a:xfrm>
        </p:spPr>
        <p:txBody>
          <a:bodyPr/>
          <a:lstStyle/>
          <a:p>
            <a:r>
              <a:rPr lang="en-IE" sz="2800" b="1" dirty="0" smtClean="0"/>
              <a:t>Market balance </a:t>
            </a:r>
            <a:r>
              <a:rPr lang="en-IE" sz="2800" dirty="0" smtClean="0"/>
              <a:t>on supply/demand to support viable prices. </a:t>
            </a:r>
          </a:p>
          <a:p>
            <a:r>
              <a:rPr lang="en-IE" sz="2800" dirty="0" smtClean="0"/>
              <a:t>1.7m </a:t>
            </a:r>
            <a:r>
              <a:rPr lang="en-IE" sz="2800" dirty="0" err="1" smtClean="0"/>
              <a:t>slaughterings</a:t>
            </a:r>
            <a:r>
              <a:rPr lang="en-IE" sz="2800" dirty="0" smtClean="0"/>
              <a:t> projected for </a:t>
            </a:r>
            <a:r>
              <a:rPr lang="en-IE" sz="2800" dirty="0" smtClean="0"/>
              <a:t>2017</a:t>
            </a:r>
          </a:p>
          <a:p>
            <a:r>
              <a:rPr lang="en-IE" sz="2800" dirty="0" smtClean="0"/>
              <a:t>Problem territory – last seen early 2000’s, following a period of very low live exports.</a:t>
            </a:r>
          </a:p>
          <a:p>
            <a:r>
              <a:rPr lang="en-IE" sz="2800" dirty="0"/>
              <a:t>Dairy farmers will not be the beef farmers of the future.</a:t>
            </a:r>
          </a:p>
          <a:p>
            <a:r>
              <a:rPr lang="en-IE" sz="2800" dirty="0" smtClean="0"/>
              <a:t>Need a </a:t>
            </a:r>
            <a:r>
              <a:rPr lang="en-IE" sz="2800" b="1" dirty="0" smtClean="0"/>
              <a:t>strong live export trade </a:t>
            </a:r>
            <a:r>
              <a:rPr lang="en-IE" sz="2800" dirty="0" smtClean="0"/>
              <a:t>for calves/weanlings/stores/finished cattle for competition and market balance.</a:t>
            </a:r>
          </a:p>
          <a:p>
            <a:r>
              <a:rPr lang="en-IE" sz="2800" dirty="0" smtClean="0"/>
              <a:t>Breeding/Purchasing/rearing calves in 2017 for 2019. Need </a:t>
            </a:r>
            <a:r>
              <a:rPr lang="en-IE" sz="2800" b="1" dirty="0" smtClean="0"/>
              <a:t>guaranteed price contracts.</a:t>
            </a:r>
          </a:p>
          <a:p>
            <a:endParaRPr lang="en-I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61620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    </a:t>
            </a:r>
            <a:r>
              <a:rPr lang="en-IE" b="1" dirty="0" smtClean="0"/>
              <a:t>Competition 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6524"/>
          </a:xfrm>
        </p:spPr>
        <p:txBody>
          <a:bodyPr/>
          <a:lstStyle/>
          <a:p>
            <a:r>
              <a:rPr lang="en-IE" dirty="0" smtClean="0"/>
              <a:t>Unfair imbalance of power in the supply chain between farmer/processor/retailer.</a:t>
            </a:r>
          </a:p>
          <a:p>
            <a:r>
              <a:rPr lang="en-IE" dirty="0" smtClean="0"/>
              <a:t>Since 2013 major change in the Irish/GB price differential (R3 </a:t>
            </a:r>
            <a:r>
              <a:rPr lang="en-IE" dirty="0"/>
              <a:t>steer) .</a:t>
            </a:r>
            <a:endParaRPr lang="en-IE" dirty="0" smtClean="0"/>
          </a:p>
          <a:p>
            <a:r>
              <a:rPr lang="en-IE" dirty="0" smtClean="0"/>
              <a:t>Average price difference 2000-2012 =26c/kg.</a:t>
            </a:r>
          </a:p>
          <a:p>
            <a:r>
              <a:rPr lang="en-IE" dirty="0" smtClean="0"/>
              <a:t>Average price difference 2013-2015 =68c/kg.</a:t>
            </a:r>
          </a:p>
          <a:p>
            <a:r>
              <a:rPr lang="en-IE" dirty="0" smtClean="0"/>
              <a:t>An additional </a:t>
            </a:r>
            <a:r>
              <a:rPr lang="en-IE" b="1" dirty="0" smtClean="0"/>
              <a:t>€150 per animal </a:t>
            </a:r>
            <a:r>
              <a:rPr lang="en-IE" dirty="0" smtClean="0"/>
              <a:t>- loss of competition/selling power.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8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19242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                   </a:t>
            </a:r>
            <a:r>
              <a:rPr lang="en-IE" b="1" dirty="0" smtClean="0"/>
              <a:t>Competition - Retail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103"/>
            <a:ext cx="8229600" cy="5362831"/>
          </a:xfrm>
        </p:spPr>
        <p:txBody>
          <a:bodyPr/>
          <a:lstStyle/>
          <a:p>
            <a:r>
              <a:rPr lang="en-IE" sz="2800" dirty="0" smtClean="0"/>
              <a:t>Since Brexit UK retail beef prices have decreased.</a:t>
            </a:r>
          </a:p>
          <a:p>
            <a:r>
              <a:rPr lang="en-IE" sz="2800" dirty="0" smtClean="0"/>
              <a:t>However GB cattle prices have increased by 28p/kg.(33c/kg)</a:t>
            </a:r>
          </a:p>
          <a:p>
            <a:r>
              <a:rPr lang="en-IE" sz="2800" dirty="0" smtClean="0"/>
              <a:t>Some suppliers (Unilever/Nestle) demanded/secured price increases.</a:t>
            </a:r>
          </a:p>
          <a:p>
            <a:r>
              <a:rPr lang="en-IE" sz="2800" dirty="0" smtClean="0"/>
              <a:t>In a properly functioning market, UK retailers would be paying higher prices for Irish beef to compensate for the fall in sterling.</a:t>
            </a:r>
          </a:p>
          <a:p>
            <a:r>
              <a:rPr lang="en-IE" sz="2800" dirty="0" smtClean="0"/>
              <a:t>Retail regulation – EU Market Task Force – legislation banning unfair trading practices and mandatory price reporting.</a:t>
            </a:r>
            <a:endParaRPr lang="en-I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6318E-594C-4DCF-9DD4-91FE1B45E1B6}" type="slidenum">
              <a:rPr lang="en-IE" smtClean="0"/>
              <a:t>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29604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3545</TotalTime>
  <Words>952</Words>
  <Application>Microsoft Office PowerPoint</Application>
  <PresentationFormat>On-screen Show (4:3)</PresentationFormat>
  <Paragraphs>123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 </vt:lpstr>
      <vt:lpstr>            The Beef Forum</vt:lpstr>
      <vt:lpstr>                  Outstanding Issues</vt:lpstr>
      <vt:lpstr>                     Beef Forum Outcomes</vt:lpstr>
      <vt:lpstr>               Incomes and Price</vt:lpstr>
      <vt:lpstr>             Challenges 2017</vt:lpstr>
      <vt:lpstr>              Market Balance</vt:lpstr>
      <vt:lpstr>                   Competition </vt:lpstr>
      <vt:lpstr>                   Competition - Retail</vt:lpstr>
      <vt:lpstr>    Brexit</vt:lpstr>
      <vt:lpstr>                  CAP and Direct Supports</vt:lpstr>
      <vt:lpstr>          Market Access</vt:lpstr>
      <vt:lpstr>                 Beef Farmers</vt:lpstr>
      <vt:lpstr>                  Quality Assurance</vt:lpstr>
      <vt:lpstr>          Trade Deals</vt:lpstr>
      <vt:lpstr>             Action Points</vt:lpstr>
      <vt:lpstr>PowerPoint Presentation</vt:lpstr>
    </vt:vector>
  </TitlesOfParts>
  <Company>Spear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Barry Jordan</dc:creator>
  <cp:lastModifiedBy>Kevin Kinsella</cp:lastModifiedBy>
  <cp:revision>376</cp:revision>
  <cp:lastPrinted>2016-11-16T22:14:44Z</cp:lastPrinted>
  <dcterms:created xsi:type="dcterms:W3CDTF">2013-05-22T14:14:51Z</dcterms:created>
  <dcterms:modified xsi:type="dcterms:W3CDTF">2016-11-17T10:50:56Z</dcterms:modified>
</cp:coreProperties>
</file>