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89" r:id="rId3"/>
    <p:sldId id="261" r:id="rId4"/>
    <p:sldId id="262" r:id="rId5"/>
    <p:sldId id="273" r:id="rId6"/>
    <p:sldId id="274" r:id="rId7"/>
    <p:sldId id="269" r:id="rId8"/>
    <p:sldId id="275" r:id="rId9"/>
    <p:sldId id="276" r:id="rId10"/>
    <p:sldId id="277" r:id="rId11"/>
    <p:sldId id="263" r:id="rId12"/>
    <p:sldId id="286" r:id="rId13"/>
    <p:sldId id="285" r:id="rId14"/>
    <p:sldId id="287" r:id="rId15"/>
    <p:sldId id="278" r:id="rId16"/>
    <p:sldId id="279" r:id="rId17"/>
    <p:sldId id="258" r:id="rId18"/>
    <p:sldId id="280" r:id="rId19"/>
    <p:sldId id="282" r:id="rId20"/>
    <p:sldId id="283" r:id="rId21"/>
    <p:sldId id="288" r:id="rId22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592" autoAdjust="0"/>
  </p:normalViewPr>
  <p:slideViewPr>
    <p:cSldViewPr>
      <p:cViewPr>
        <p:scale>
          <a:sx n="70" d="100"/>
          <a:sy n="70" d="100"/>
        </p:scale>
        <p:origin x="-1164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0B8B7-5593-4225-88BD-26F10F49AC32}" type="datetimeFigureOut">
              <a:rPr lang="en-IE" smtClean="0"/>
              <a:t>03/08/2016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83F4B-A4B3-4CD0-867D-C16FEB9EC1CC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56F6A-7876-42D8-AEFC-332992DDE927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00557-0AA5-4AA6-BD2E-68D48CB4FC65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187606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00557-0AA5-4AA6-BD2E-68D48CB4FC65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FF6BE2-4608-4BE0-9DAD-EA5FA1F3A401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Turnover (sales) is important – without it you are at nothing</a:t>
            </a:r>
          </a:p>
          <a:p>
            <a:r>
              <a:rPr lang="en-IE" dirty="0" smtClean="0"/>
              <a:t>Profit is more important again –</a:t>
            </a:r>
            <a:r>
              <a:rPr lang="en-IE" baseline="0" dirty="0" smtClean="0"/>
              <a:t> you need to be profitable to keep the business going</a:t>
            </a:r>
          </a:p>
          <a:p>
            <a:endParaRPr lang="en-IE" baseline="0" dirty="0" smtClean="0"/>
          </a:p>
          <a:p>
            <a:r>
              <a:rPr lang="en-IE" baseline="0" dirty="0" smtClean="0"/>
              <a:t>But Net Cashflow trumps and underpins them all – and it can be harder to pin down what is affecting it unless you become familiar with the cash flow profile for your own farm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21E-EF0A-4A3A-B062-EAAAB24D6AA7}" type="slidenum">
              <a:rPr lang="en-IE" smtClean="0"/>
              <a:pPr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985138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C5E0ED-C83C-4979-9366-E37841D40D1E}" type="slidenum">
              <a:rPr lang="en-US"/>
              <a:pPr/>
              <a:t>5</a:t>
            </a:fld>
            <a:endParaRPr lang="en-U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Cash is often compared to blood or oil</a:t>
            </a:r>
          </a:p>
          <a:p>
            <a:r>
              <a:rPr lang="en-IE"/>
              <a:t>Cash must be moving in order for the business/ individual to stay healthy</a:t>
            </a:r>
          </a:p>
          <a:p>
            <a:r>
              <a:rPr lang="en-IE"/>
              <a:t>But problems occur when too much flows outward for too long</a:t>
            </a:r>
          </a:p>
          <a:p>
            <a:pPr lvl="1"/>
            <a:r>
              <a:rPr lang="en-IE"/>
              <a:t>Runs down reserves</a:t>
            </a:r>
          </a:p>
          <a:p>
            <a:pPr lvl="1"/>
            <a:r>
              <a:rPr lang="en-IE"/>
              <a:t>Not enough to stay healthy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DE6990-1803-498C-956B-C4AA520D61AE}" type="slidenum">
              <a:rPr lang="en-US"/>
              <a:pPr/>
              <a:t>9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A521E-EF0A-4A3A-B062-EAAAB24D6AA7}" type="slidenum">
              <a:rPr lang="en-IE" smtClean="0"/>
              <a:pPr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55220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00557-0AA5-4AA6-BD2E-68D48CB4FC65}" type="slidenum">
              <a:rPr lang="en-IE" smtClean="0"/>
              <a:pPr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719978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71AD64-6AC1-4146-9390-FE0F7F35F5FA}" type="slidenum">
              <a:rPr lang="en-US"/>
              <a:pPr/>
              <a:t>18</a:t>
            </a:fld>
            <a:endParaRPr lang="en-US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Insurance policies- some payments can be suspended for a period without cancelling policies</a:t>
            </a:r>
          </a:p>
          <a:p>
            <a:endParaRPr lang="en-IE"/>
          </a:p>
          <a:p>
            <a:r>
              <a:rPr lang="en-IE"/>
              <a:t>Do you know how much it costs to keep your family?</a:t>
            </a:r>
          </a:p>
          <a:p>
            <a:r>
              <a:rPr lang="en-IE"/>
              <a:t>Concrete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41C495-69E8-47CD-B901-9089BDED2E20}" type="slidenum">
              <a:rPr lang="en-US"/>
              <a:pPr/>
              <a:t>19</a:t>
            </a:fld>
            <a:endParaRPr lang="en-US"/>
          </a:p>
        </p:txBody>
      </p:sp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Farm &amp; house compete for cash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79BA-FB88-44D3-8EEA-8504CE1F6BC3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B6B1A-147D-4191-9741-DEB0799A1B3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424841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79BA-FB88-44D3-8EEA-8504CE1F6BC3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B6B1A-147D-4191-9741-DEB0799A1B3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411945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79BA-FB88-44D3-8EEA-8504CE1F6BC3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B6B1A-147D-4191-9741-DEB0799A1B3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626722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3052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052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1146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E8E1-1464-44DD-A9C0-7EA7F55A316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690A-9E06-4581-BC7D-C732D0594D9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7103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E8E1-1464-44DD-A9C0-7EA7F55A316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690A-9E06-4581-BC7D-C732D0594D9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3118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E8E1-1464-44DD-A9C0-7EA7F55A316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690A-9E06-4581-BC7D-C732D0594D9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587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E8E1-1464-44DD-A9C0-7EA7F55A316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690A-9E06-4581-BC7D-C732D0594D9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8028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E8E1-1464-44DD-A9C0-7EA7F55A316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690A-9E06-4581-BC7D-C732D0594D9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90755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E8E1-1464-44DD-A9C0-7EA7F55A316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690A-9E06-4581-BC7D-C732D0594D9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77371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E8E1-1464-44DD-A9C0-7EA7F55A316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690A-9E06-4581-BC7D-C732D0594D9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40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79BA-FB88-44D3-8EEA-8504CE1F6BC3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B6B1A-147D-4191-9741-DEB0799A1B3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7914908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E8E1-1464-44DD-A9C0-7EA7F55A316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690A-9E06-4581-BC7D-C732D0594D9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3790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E8E1-1464-44DD-A9C0-7EA7F55A316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690A-9E06-4581-BC7D-C732D0594D9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36010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E8E1-1464-44DD-A9C0-7EA7F55A316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690A-9E06-4581-BC7D-C732D0594D9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69298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AE8E1-1464-44DD-A9C0-7EA7F55A316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F690A-9E06-4581-BC7D-C732D0594D9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5793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79BA-FB88-44D3-8EEA-8504CE1F6BC3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B6B1A-147D-4191-9741-DEB0799A1B3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136940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79BA-FB88-44D3-8EEA-8504CE1F6BC3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B6B1A-147D-4191-9741-DEB0799A1B3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799170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79BA-FB88-44D3-8EEA-8504CE1F6BC3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B6B1A-147D-4191-9741-DEB0799A1B3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649848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79BA-FB88-44D3-8EEA-8504CE1F6BC3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B6B1A-147D-4191-9741-DEB0799A1B3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139923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79BA-FB88-44D3-8EEA-8504CE1F6BC3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B6B1A-147D-4191-9741-DEB0799A1B3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93030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79BA-FB88-44D3-8EEA-8504CE1F6BC3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B6B1A-147D-4191-9741-DEB0799A1B3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686053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79BA-FB88-44D3-8EEA-8504CE1F6BC3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B6B1A-147D-4191-9741-DEB0799A1B3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100055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8892 PP Interal Update-0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679BA-FB88-44D3-8EEA-8504CE1F6BC3}" type="datetimeFigureOut">
              <a:rPr lang="en-IE" smtClean="0"/>
              <a:pPr/>
              <a:t>03/08/2016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B6B1A-147D-4191-9741-DEB0799A1B3B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05102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AE8E1-1464-44DD-A9C0-7EA7F55A316A}" type="datetimeFigureOut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03/08/2016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F690A-9E06-4581-BC7D-C732D0594D99}" type="slidenum">
              <a:rPr lang="en-I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04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SH FLOW TRAINING CO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09" y="0"/>
            <a:ext cx="913478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Cash Flow Management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8964488" cy="4637112"/>
          </a:xfrm>
        </p:spPr>
        <p:txBody>
          <a:bodyPr/>
          <a:lstStyle/>
          <a:p>
            <a:r>
              <a:rPr lang="en-IE" dirty="0" smtClean="0"/>
              <a:t>Involves management of DEFICITS and SURPLUSES</a:t>
            </a:r>
          </a:p>
          <a:p>
            <a:r>
              <a:rPr lang="en-IE" dirty="0" smtClean="0"/>
              <a:t>Cashflow needs to be assessed over the entire year as well as month by month</a:t>
            </a:r>
          </a:p>
          <a:p>
            <a:r>
              <a:rPr lang="en-IE" dirty="0" smtClean="0"/>
              <a:t>Put a system in place to monitor cash flow</a:t>
            </a:r>
          </a:p>
          <a:p>
            <a:pPr lvl="1"/>
            <a:r>
              <a:rPr lang="en-IE" dirty="0" smtClean="0"/>
              <a:t>Record it to UNDERSTAND it</a:t>
            </a:r>
          </a:p>
          <a:p>
            <a:pPr lvl="1"/>
            <a:r>
              <a:rPr lang="en-IE" dirty="0" smtClean="0"/>
              <a:t>Budget it to CONTROL it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261484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Recording and Budgeting Steps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dirty="0" smtClean="0"/>
              <a:t>Step 1: Complete the “5 Minute Cash Flow” worksheet to identify changes in your cash flow from last year to this year</a:t>
            </a: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dirty="0" smtClean="0"/>
              <a:t>Step 2: Complete the Cash Flow Projection to look at the current year cash in and out until the end of the year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xmlns="" val="389053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6" y="0"/>
            <a:ext cx="9142964" cy="3356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74" y="3429000"/>
            <a:ext cx="9053726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5473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364" y="188640"/>
            <a:ext cx="9163364" cy="656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7735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Do you </a:t>
            </a:r>
            <a:r>
              <a:rPr lang="en-IE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know</a:t>
            </a:r>
            <a:r>
              <a:rPr lang="en-IE" dirty="0"/>
              <a:t> your </a:t>
            </a:r>
            <a:r>
              <a:rPr lang="en-IE" dirty="0" smtClean="0"/>
              <a:t>debt position?</a:t>
            </a:r>
            <a:endParaRPr lang="en-US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IE"/>
              <a:t>You need to get a clear picture of…</a:t>
            </a:r>
          </a:p>
          <a:p>
            <a:r>
              <a:rPr lang="en-IE"/>
              <a:t>Who you owe (The Lender)</a:t>
            </a:r>
          </a:p>
          <a:p>
            <a:r>
              <a:rPr lang="en-IE"/>
              <a:t>How much you owe (The Balance)</a:t>
            </a:r>
          </a:p>
          <a:p>
            <a:r>
              <a:rPr lang="en-IE"/>
              <a:t>What it is costing you (The Interest Rate)</a:t>
            </a:r>
          </a:p>
          <a:p>
            <a:r>
              <a:rPr lang="en-IE"/>
              <a:t>How long have you left to pay (The Years Left)</a:t>
            </a:r>
          </a:p>
          <a:p>
            <a:pPr>
              <a:buFontTx/>
              <a:buNone/>
            </a:pPr>
            <a:r>
              <a:rPr lang="en-IE" b="1"/>
              <a:t>	</a:t>
            </a:r>
            <a:br>
              <a:rPr lang="en-IE" b="1"/>
            </a:br>
            <a:r>
              <a:rPr lang="en-IE" b="1"/>
              <a:t>Put together a list of all your debts</a:t>
            </a:r>
          </a:p>
        </p:txBody>
      </p:sp>
    </p:spTree>
    <p:extLst>
      <p:ext uri="{BB962C8B-B14F-4D97-AF65-F5344CB8AC3E}">
        <p14:creationId xmlns:p14="http://schemas.microsoft.com/office/powerpoint/2010/main" xmlns="" val="257108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6049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Cash Flow Fixes</a:t>
            </a:r>
            <a:endParaRPr lang="en-GB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41439"/>
            <a:ext cx="8713788" cy="4535834"/>
          </a:xfrm>
        </p:spPr>
        <p:txBody>
          <a:bodyPr>
            <a:normAutofit fontScale="92500" lnSpcReduction="10000"/>
          </a:bodyPr>
          <a:lstStyle/>
          <a:p>
            <a:r>
              <a:rPr lang="en-IE" dirty="0"/>
              <a:t>Match </a:t>
            </a:r>
            <a:r>
              <a:rPr lang="en-IE" dirty="0" smtClean="0"/>
              <a:t>timing of cash </a:t>
            </a:r>
            <a:r>
              <a:rPr lang="en-IE" dirty="0"/>
              <a:t>outflows to periods of </a:t>
            </a:r>
            <a:r>
              <a:rPr lang="en-IE" dirty="0" smtClean="0"/>
              <a:t/>
            </a:r>
            <a:br>
              <a:rPr lang="en-IE" dirty="0" smtClean="0"/>
            </a:br>
            <a:r>
              <a:rPr lang="en-IE" dirty="0" smtClean="0"/>
              <a:t>cash </a:t>
            </a:r>
            <a:r>
              <a:rPr lang="en-IE" dirty="0"/>
              <a:t>surplus</a:t>
            </a:r>
          </a:p>
          <a:p>
            <a:r>
              <a:rPr lang="en-IE" dirty="0"/>
              <a:t>Make sensible use of available short term credit options (overdrafts, merchant credit, working capital facilities) to bridge cash shortage gaps</a:t>
            </a:r>
          </a:p>
          <a:p>
            <a:r>
              <a:rPr lang="en-IE" dirty="0" smtClean="0"/>
              <a:t>Bring </a:t>
            </a:r>
            <a:r>
              <a:rPr lang="en-IE" dirty="0"/>
              <a:t>forward sales</a:t>
            </a:r>
          </a:p>
          <a:p>
            <a:r>
              <a:rPr lang="en-IE" dirty="0"/>
              <a:t>Defer purchases / spending</a:t>
            </a:r>
          </a:p>
          <a:p>
            <a:r>
              <a:rPr lang="en-IE" dirty="0" smtClean="0"/>
              <a:t>Examine loan repayments – are they happening at the right time to match cash inflows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73227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sz="4000"/>
              <a:t>If repaying debt is a problem…</a:t>
            </a:r>
            <a:endParaRPr lang="en-US" sz="400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8229600" cy="4205064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IE" dirty="0"/>
              <a:t>Recognise the problem early</a:t>
            </a:r>
          </a:p>
          <a:p>
            <a:pPr>
              <a:lnSpc>
                <a:spcPct val="120000"/>
              </a:lnSpc>
            </a:pPr>
            <a:r>
              <a:rPr lang="en-IE" dirty="0"/>
              <a:t>Contact your lender as soon as you see a problem developing</a:t>
            </a:r>
          </a:p>
          <a:p>
            <a:pPr>
              <a:lnSpc>
                <a:spcPct val="120000"/>
              </a:lnSpc>
            </a:pPr>
            <a:r>
              <a:rPr lang="en-IE" dirty="0"/>
              <a:t>Develop </a:t>
            </a:r>
            <a:r>
              <a:rPr lang="en-IE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YOUR</a:t>
            </a:r>
            <a:r>
              <a:rPr lang="en-IE" dirty="0"/>
              <a:t> plan as to how you will make repayments</a:t>
            </a:r>
          </a:p>
          <a:p>
            <a:pPr>
              <a:lnSpc>
                <a:spcPct val="120000"/>
              </a:lnSpc>
            </a:pPr>
            <a:r>
              <a:rPr lang="en-IE" dirty="0"/>
              <a:t>Meet your lender </a:t>
            </a:r>
            <a:r>
              <a:rPr lang="en-IE" b="1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fully prepared</a:t>
            </a:r>
            <a:r>
              <a:rPr lang="en-IE" dirty="0"/>
              <a:t> and put </a:t>
            </a:r>
            <a:r>
              <a:rPr lang="en-IE" u="sng" dirty="0"/>
              <a:t>your</a:t>
            </a:r>
            <a:r>
              <a:rPr lang="en-IE" dirty="0"/>
              <a:t> proposal to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946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Examine Personal Spending</a:t>
            </a:r>
            <a:endParaRPr lang="en-US"/>
          </a:p>
        </p:txBody>
      </p:sp>
      <p:sp>
        <p:nvSpPr>
          <p:cNvPr id="20685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IE" b="1" dirty="0"/>
              <a:t>Living Expense</a:t>
            </a:r>
            <a:r>
              <a:rPr lang="en-IE" dirty="0"/>
              <a:t> figure is often the single biggest cash outflow for farm households</a:t>
            </a:r>
          </a:p>
          <a:p>
            <a:pPr>
              <a:lnSpc>
                <a:spcPct val="110000"/>
              </a:lnSpc>
            </a:pPr>
            <a:r>
              <a:rPr lang="en-IE" dirty="0"/>
              <a:t>Check direct debits for life assurance/savings policies – do you really need them ?</a:t>
            </a:r>
          </a:p>
          <a:p>
            <a:pPr>
              <a:lnSpc>
                <a:spcPct val="110000"/>
              </a:lnSpc>
            </a:pPr>
            <a:r>
              <a:rPr lang="en-IE" dirty="0"/>
              <a:t>Monthly payments into pension (s) </a:t>
            </a:r>
            <a:br>
              <a:rPr lang="en-IE" dirty="0"/>
            </a:br>
            <a:r>
              <a:rPr lang="en-IE" dirty="0"/>
              <a:t>– can these be reduced to a minimum ?</a:t>
            </a:r>
          </a:p>
          <a:p>
            <a:pPr>
              <a:lnSpc>
                <a:spcPct val="110000"/>
              </a:lnSpc>
            </a:pPr>
            <a:r>
              <a:rPr lang="en-IE" dirty="0"/>
              <a:t>Provide for </a:t>
            </a:r>
            <a:r>
              <a:rPr lang="en-IE" dirty="0" smtClean="0"/>
              <a:t>end of October tax </a:t>
            </a:r>
            <a:r>
              <a:rPr lang="en-IE" dirty="0"/>
              <a:t>bill</a:t>
            </a:r>
            <a:br>
              <a:rPr lang="en-IE" dirty="0"/>
            </a:br>
            <a:r>
              <a:rPr lang="en-IE" dirty="0"/>
              <a:t>- set up a monthly direct debit into savings a/c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2155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en-IE"/>
              <a:t>Farm Spend V House Spend</a:t>
            </a:r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r>
              <a:rPr lang="en-IE" dirty="0" smtClean="0"/>
              <a:t>A separate </a:t>
            </a:r>
            <a:r>
              <a:rPr lang="en-IE" dirty="0"/>
              <a:t>farm and household account is </a:t>
            </a:r>
            <a:r>
              <a:rPr lang="en-IE" dirty="0" smtClean="0"/>
              <a:t>essential for good cash management</a:t>
            </a:r>
            <a:endParaRPr lang="en-IE" dirty="0"/>
          </a:p>
          <a:p>
            <a:pPr lvl="1"/>
            <a:r>
              <a:rPr lang="en-IE" dirty="0"/>
              <a:t>Set up a standing order from the farm </a:t>
            </a:r>
            <a:r>
              <a:rPr lang="en-IE" dirty="0" smtClean="0"/>
              <a:t>account to </a:t>
            </a:r>
            <a:r>
              <a:rPr lang="en-IE" dirty="0"/>
              <a:t>non-farm account to cover household bills</a:t>
            </a:r>
          </a:p>
          <a:p>
            <a:r>
              <a:rPr lang="en-IE" dirty="0"/>
              <a:t>If off-farm income is coming in is it lodged in the farm or non-farm account?</a:t>
            </a:r>
          </a:p>
          <a:p>
            <a:pPr lvl="1"/>
            <a:r>
              <a:rPr lang="en-IE" dirty="0"/>
              <a:t>Lodge into the non-farm </a:t>
            </a:r>
            <a:r>
              <a:rPr lang="en-IE" dirty="0" smtClean="0"/>
              <a:t>account</a:t>
            </a:r>
            <a:br>
              <a:rPr lang="en-IE" dirty="0" smtClean="0"/>
            </a:br>
            <a:r>
              <a:rPr lang="en-IE" dirty="0" smtClean="0"/>
              <a:t>- </a:t>
            </a:r>
            <a:r>
              <a:rPr lang="en-IE" dirty="0"/>
              <a:t>can transfer </a:t>
            </a:r>
            <a:r>
              <a:rPr lang="en-IE" dirty="0" smtClean="0"/>
              <a:t>to farm account </a:t>
            </a:r>
            <a:r>
              <a:rPr lang="en-IE" dirty="0"/>
              <a:t>if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1183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997200"/>
            <a:ext cx="8352928" cy="1470025"/>
          </a:xfrm>
        </p:spPr>
        <p:txBody>
          <a:bodyPr>
            <a:normAutofit fontScale="90000"/>
          </a:bodyPr>
          <a:lstStyle/>
          <a:p>
            <a:r>
              <a:rPr lang="en-IE" sz="6000" dirty="0" smtClean="0"/>
              <a:t>Getting to grips with cash flow management</a:t>
            </a:r>
            <a:endParaRPr lang="en-GB" sz="6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4797425"/>
            <a:ext cx="7129463" cy="10080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IE" sz="2800" b="1" dirty="0">
                <a:latin typeface="Calibri" pitchFamily="34" charset="0"/>
              </a:rPr>
              <a:t>Kevin Connolly</a:t>
            </a:r>
          </a:p>
          <a:p>
            <a:pPr>
              <a:lnSpc>
                <a:spcPct val="80000"/>
              </a:lnSpc>
            </a:pPr>
            <a:r>
              <a:rPr lang="en-IE" sz="1800" b="1" dirty="0">
                <a:latin typeface="Calibri" pitchFamily="34" charset="0"/>
              </a:rPr>
              <a:t>Financial Management Specialist</a:t>
            </a:r>
          </a:p>
          <a:p>
            <a:pPr>
              <a:lnSpc>
                <a:spcPct val="80000"/>
              </a:lnSpc>
            </a:pPr>
            <a:r>
              <a:rPr lang="en-IE" sz="1800" b="1" dirty="0">
                <a:latin typeface="Calibri" pitchFamily="34" charset="0"/>
              </a:rPr>
              <a:t>Teagasc Farm Management and Rural Development Knowledge Transfer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784976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5503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IE" dirty="0" smtClean="0"/>
              <a:t>In summary…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805264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IE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 early</a:t>
            </a:r>
            <a:r>
              <a:rPr lang="en-IE" dirty="0"/>
              <a:t>, even the best dairy farm plans and schedules are </a:t>
            </a:r>
            <a:r>
              <a:rPr lang="en-IE" dirty="0" smtClean="0"/>
              <a:t>in need </a:t>
            </a:r>
            <a:r>
              <a:rPr lang="en-IE" dirty="0"/>
              <a:t>of adjustments. Delays will cause the situation to </a:t>
            </a:r>
            <a:r>
              <a:rPr lang="en-IE" dirty="0" smtClean="0"/>
              <a:t>deteriorate and </a:t>
            </a:r>
            <a:r>
              <a:rPr lang="en-IE" dirty="0"/>
              <a:t>cause extra stress.</a:t>
            </a:r>
          </a:p>
          <a:p>
            <a:pPr>
              <a:buFont typeface="Wingdings" pitchFamily="2" charset="2"/>
              <a:buChar char="Ø"/>
            </a:pPr>
            <a:r>
              <a:rPr lang="en-IE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realistic </a:t>
            </a:r>
            <a:r>
              <a:rPr lang="en-IE" dirty="0"/>
              <a:t>and up front in developing your Cash Flow </a:t>
            </a:r>
            <a:r>
              <a:rPr lang="en-IE" dirty="0" smtClean="0"/>
              <a:t>plan using </a:t>
            </a:r>
            <a:r>
              <a:rPr lang="en-IE" dirty="0"/>
              <a:t>the </a:t>
            </a:r>
            <a:r>
              <a:rPr lang="en-IE" dirty="0" smtClean="0"/>
              <a:t>worksheets provided.</a:t>
            </a:r>
            <a:endParaRPr lang="en-IE" dirty="0"/>
          </a:p>
          <a:p>
            <a:pPr>
              <a:buFont typeface="Wingdings" pitchFamily="2" charset="2"/>
              <a:buChar char="Ø"/>
            </a:pPr>
            <a:r>
              <a:rPr lang="en-IE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Consult</a:t>
            </a:r>
            <a:r>
              <a:rPr lang="en-IE" b="1" dirty="0"/>
              <a:t> </a:t>
            </a:r>
            <a:r>
              <a:rPr lang="en-IE" dirty="0"/>
              <a:t>and draw up a plan with your Teagasc </a:t>
            </a:r>
            <a:r>
              <a:rPr lang="en-IE" dirty="0" smtClean="0"/>
              <a:t>Advisor, Agricultural </a:t>
            </a:r>
            <a:r>
              <a:rPr lang="en-IE" dirty="0"/>
              <a:t>Consultant or accountant. They have the expertise </a:t>
            </a:r>
            <a:r>
              <a:rPr lang="en-IE" dirty="0" smtClean="0"/>
              <a:t>and experience </a:t>
            </a:r>
            <a:r>
              <a:rPr lang="en-IE" dirty="0"/>
              <a:t>to help you develop a Cash Flow plan for your business.</a:t>
            </a:r>
          </a:p>
          <a:p>
            <a:pPr>
              <a:buFont typeface="Wingdings" pitchFamily="2" charset="2"/>
              <a:buChar char="Ø"/>
            </a:pPr>
            <a:r>
              <a:rPr lang="en-IE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Decide</a:t>
            </a:r>
            <a:r>
              <a:rPr lang="en-IE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E" dirty="0"/>
              <a:t>on a course of action using your Cash Flow plan to form </a:t>
            </a:r>
            <a:r>
              <a:rPr lang="en-IE" dirty="0" smtClean="0"/>
              <a:t>the basis </a:t>
            </a:r>
            <a:r>
              <a:rPr lang="en-IE" dirty="0"/>
              <a:t>of negotiations with your suppliers and banks. Creditors </a:t>
            </a:r>
            <a:r>
              <a:rPr lang="en-IE" dirty="0" smtClean="0"/>
              <a:t>will respond </a:t>
            </a:r>
            <a:r>
              <a:rPr lang="en-IE" dirty="0"/>
              <a:t>best to realistic budgets and up-to-date cash flow </a:t>
            </a:r>
            <a:r>
              <a:rPr lang="en-IE" dirty="0" smtClean="0"/>
              <a:t>projections, supported </a:t>
            </a:r>
            <a:r>
              <a:rPr lang="en-IE" dirty="0"/>
              <a:t>by the farmers own records and accounts.</a:t>
            </a:r>
          </a:p>
        </p:txBody>
      </p:sp>
    </p:spTree>
    <p:extLst>
      <p:ext uri="{BB962C8B-B14F-4D97-AF65-F5344CB8AC3E}">
        <p14:creationId xmlns:p14="http://schemas.microsoft.com/office/powerpoint/2010/main" xmlns="" val="132905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4652074" y="1082979"/>
            <a:ext cx="4211960" cy="125371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7200" dirty="0" smtClean="0">
                <a:solidFill>
                  <a:srgbClr val="000000"/>
                </a:solidFill>
                <a:latin typeface="Bernard MT Condensed" pitchFamily="18" charset="0"/>
              </a:rPr>
              <a:t>PROFIT</a:t>
            </a:r>
            <a:endParaRPr lang="en-IE" sz="7200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1082979"/>
            <a:ext cx="4211960" cy="125371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7200" dirty="0" smtClean="0">
                <a:solidFill>
                  <a:srgbClr val="000000"/>
                </a:solidFill>
                <a:latin typeface="Bernard MT Condensed" pitchFamily="18" charset="0"/>
              </a:rPr>
              <a:t>TURNOVER</a:t>
            </a:r>
            <a:endParaRPr lang="en-IE" sz="7200" dirty="0"/>
          </a:p>
        </p:txBody>
      </p:sp>
      <p:sp>
        <p:nvSpPr>
          <p:cNvPr id="8" name="Rounded Rectangle 7"/>
          <p:cNvSpPr/>
          <p:nvPr/>
        </p:nvSpPr>
        <p:spPr>
          <a:xfrm>
            <a:off x="2357500" y="3284984"/>
            <a:ext cx="4211960" cy="223224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7200" dirty="0" smtClean="0">
                <a:solidFill>
                  <a:srgbClr val="000000"/>
                </a:solidFill>
                <a:latin typeface="Bernard MT Condensed" pitchFamily="18" charset="0"/>
              </a:rPr>
              <a:t>NET CASHFLOW</a:t>
            </a:r>
            <a:endParaRPr lang="en-IE" sz="7200" dirty="0"/>
          </a:p>
        </p:txBody>
      </p:sp>
    </p:spTree>
    <p:extLst>
      <p:ext uri="{BB962C8B-B14F-4D97-AF65-F5344CB8AC3E}">
        <p14:creationId xmlns:p14="http://schemas.microsoft.com/office/powerpoint/2010/main" xmlns="" val="187868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0" name="Text Box 10"/>
          <p:cNvSpPr txBox="1">
            <a:spLocks noChangeArrowheads="1"/>
          </p:cNvSpPr>
          <p:nvPr/>
        </p:nvSpPr>
        <p:spPr bwMode="auto">
          <a:xfrm>
            <a:off x="4500563" y="2997200"/>
            <a:ext cx="647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IE" sz="3600" b="1"/>
              <a:t>IS</a:t>
            </a:r>
            <a:endParaRPr lang="en-US" sz="3600" b="1"/>
          </a:p>
        </p:txBody>
      </p:sp>
      <p:pic>
        <p:nvPicPr>
          <p:cNvPr id="174091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6538" y="333375"/>
            <a:ext cx="3648075" cy="6191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94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3857625" cy="6191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9083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What is Cash Flow?</a:t>
            </a:r>
            <a:endParaRPr lang="en-US"/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00200"/>
            <a:ext cx="4897437" cy="2044700"/>
          </a:xfrm>
        </p:spPr>
        <p:txBody>
          <a:bodyPr/>
          <a:lstStyle/>
          <a:p>
            <a:pPr>
              <a:buFontTx/>
              <a:buNone/>
            </a:pPr>
            <a:r>
              <a:rPr lang="en-IE" sz="3000" b="1"/>
              <a:t>	Cash flow is the movement of money in and out of a business</a:t>
            </a:r>
            <a:endParaRPr lang="en-US" sz="3000" b="1"/>
          </a:p>
        </p:txBody>
      </p:sp>
      <p:pic>
        <p:nvPicPr>
          <p:cNvPr id="168966" name="Picture 6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105400" y="1600200"/>
            <a:ext cx="4038600" cy="4133850"/>
          </a:xfrm>
        </p:spPr>
      </p:pic>
      <p:graphicFrame>
        <p:nvGraphicFramePr>
          <p:cNvPr id="168996" name="Group 36"/>
          <p:cNvGraphicFramePr>
            <a:graphicFrameLocks noGrp="1"/>
          </p:cNvGraphicFramePr>
          <p:nvPr>
            <p:ph sz="half" idx="2"/>
          </p:nvPr>
        </p:nvGraphicFramePr>
        <p:xfrm>
          <a:off x="250825" y="3644900"/>
          <a:ext cx="6121400" cy="2305050"/>
        </p:xfrm>
        <a:graphic>
          <a:graphicData uri="http://schemas.openxmlformats.org/drawingml/2006/table">
            <a:tbl>
              <a:tblPr/>
              <a:tblGrid>
                <a:gridCol w="1106488"/>
                <a:gridCol w="5014912"/>
              </a:tblGrid>
              <a:tr h="768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Money IN (Receipts)</a:t>
                      </a: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83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Less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Money OUT (Payments)</a:t>
                      </a:r>
                      <a:endParaRPr kumimoji="0" lang="en-US" sz="2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835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=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E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Net Cash Flow (plus or minus)</a:t>
                      </a:r>
                      <a:endParaRPr kumimoji="0" lang="en-US" sz="2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5723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en-IE" dirty="0"/>
              <a:t>Warning Signs of </a:t>
            </a:r>
            <a:r>
              <a:rPr lang="en-IE" dirty="0" smtClean="0"/>
              <a:t>a </a:t>
            </a:r>
            <a:br>
              <a:rPr lang="en-IE" dirty="0" smtClean="0"/>
            </a:br>
            <a:r>
              <a:rPr lang="en-IE" dirty="0" smtClean="0"/>
              <a:t>building cash </a:t>
            </a:r>
            <a:r>
              <a:rPr lang="en-IE" dirty="0"/>
              <a:t>flow </a:t>
            </a:r>
            <a:r>
              <a:rPr lang="en-IE" dirty="0" smtClean="0"/>
              <a:t>problem</a:t>
            </a:r>
            <a:endParaRPr lang="en-IE" dirty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6792"/>
            <a:ext cx="8229600" cy="439315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IE" dirty="0" smtClean="0"/>
              <a:t>Milk </a:t>
            </a:r>
            <a:r>
              <a:rPr lang="en-IE" dirty="0"/>
              <a:t>cheque spent before it is lodged</a:t>
            </a:r>
          </a:p>
          <a:p>
            <a:pPr>
              <a:lnSpc>
                <a:spcPct val="120000"/>
              </a:lnSpc>
            </a:pPr>
            <a:r>
              <a:rPr lang="en-IE" dirty="0"/>
              <a:t>Bank overdraft increasing</a:t>
            </a:r>
          </a:p>
          <a:p>
            <a:pPr>
              <a:lnSpc>
                <a:spcPct val="120000"/>
              </a:lnSpc>
            </a:pPr>
            <a:r>
              <a:rPr lang="en-IE" dirty="0"/>
              <a:t>Merchant statement balances increasing</a:t>
            </a:r>
          </a:p>
          <a:p>
            <a:pPr>
              <a:lnSpc>
                <a:spcPct val="120000"/>
              </a:lnSpc>
            </a:pPr>
            <a:r>
              <a:rPr lang="en-IE" dirty="0"/>
              <a:t>Credit Card balances increasing</a:t>
            </a:r>
          </a:p>
          <a:p>
            <a:pPr>
              <a:lnSpc>
                <a:spcPct val="120000"/>
              </a:lnSpc>
            </a:pPr>
            <a:r>
              <a:rPr lang="en-IE" dirty="0"/>
              <a:t>Becoming difficult to ensure that enough in account to meet direct debits/ standing 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9159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Tight Cash Flow </a:t>
            </a:r>
            <a:br>
              <a:rPr lang="en-IE" dirty="0" smtClean="0"/>
            </a:br>
            <a:r>
              <a:rPr lang="en-IE" dirty="0" smtClean="0"/>
              <a:t>- Diagnose </a:t>
            </a:r>
            <a:r>
              <a:rPr lang="en-IE" dirty="0"/>
              <a:t>the problem</a:t>
            </a:r>
            <a:endParaRPr lang="en-US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IE" dirty="0"/>
              <a:t>Shortage of cash is a symptom </a:t>
            </a:r>
            <a:br>
              <a:rPr lang="en-IE" dirty="0"/>
            </a:br>
            <a:r>
              <a:rPr lang="en-IE" dirty="0"/>
              <a:t>- but what is the underlying cause?</a:t>
            </a:r>
          </a:p>
          <a:p>
            <a:pPr>
              <a:lnSpc>
                <a:spcPct val="120000"/>
              </a:lnSpc>
            </a:pPr>
            <a:r>
              <a:rPr lang="en-IE" dirty="0"/>
              <a:t>Is this cash shortage…</a:t>
            </a:r>
          </a:p>
          <a:p>
            <a:pPr lvl="1">
              <a:lnSpc>
                <a:spcPct val="120000"/>
              </a:lnSpc>
            </a:pPr>
            <a:r>
              <a:rPr lang="en-IE" dirty="0"/>
              <a:t> A once-off / short term problem</a:t>
            </a:r>
          </a:p>
          <a:p>
            <a:pPr lvl="2">
              <a:lnSpc>
                <a:spcPct val="120000"/>
              </a:lnSpc>
            </a:pPr>
            <a:r>
              <a:rPr lang="en-IE" b="1" dirty="0"/>
              <a:t>Product price collapse, input price jump, weather</a:t>
            </a:r>
          </a:p>
          <a:p>
            <a:pPr lvl="1">
              <a:lnSpc>
                <a:spcPct val="120000"/>
              </a:lnSpc>
            </a:pPr>
            <a:r>
              <a:rPr lang="en-IE" dirty="0"/>
              <a:t>An ongoing / long term problem</a:t>
            </a:r>
          </a:p>
          <a:p>
            <a:pPr lvl="2">
              <a:lnSpc>
                <a:spcPct val="120000"/>
              </a:lnSpc>
            </a:pPr>
            <a:r>
              <a:rPr lang="en-IE" b="1" dirty="0"/>
              <a:t>high cost structure, high debt load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62893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u="sng"/>
              <a:t>Short</a:t>
            </a:r>
            <a:r>
              <a:rPr lang="en-IE"/>
              <a:t> Term Cashflow Problem</a:t>
            </a: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IE"/>
              <a:t>Business essentially sound</a:t>
            </a:r>
          </a:p>
          <a:p>
            <a:pPr>
              <a:lnSpc>
                <a:spcPct val="130000"/>
              </a:lnSpc>
            </a:pPr>
            <a:r>
              <a:rPr lang="en-IE"/>
              <a:t>Will recover when conditions improve</a:t>
            </a:r>
          </a:p>
          <a:p>
            <a:pPr>
              <a:lnSpc>
                <a:spcPct val="130000"/>
              </a:lnSpc>
            </a:pPr>
            <a:r>
              <a:rPr lang="en-IE"/>
              <a:t>Need short term access to additional cash to tide the business over</a:t>
            </a:r>
          </a:p>
          <a:p>
            <a:pPr>
              <a:lnSpc>
                <a:spcPct val="130000"/>
              </a:lnSpc>
            </a:pPr>
            <a:r>
              <a:rPr lang="en-IE"/>
              <a:t>High level of confidence in paying off this short-term debt when conditions improve</a:t>
            </a:r>
          </a:p>
        </p:txBody>
      </p:sp>
    </p:spTree>
    <p:extLst>
      <p:ext uri="{BB962C8B-B14F-4D97-AF65-F5344CB8AC3E}">
        <p14:creationId xmlns:p14="http://schemas.microsoft.com/office/powerpoint/2010/main" xmlns="" val="286961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IE" u="sng"/>
              <a:t>Long</a:t>
            </a:r>
            <a:r>
              <a:rPr lang="en-IE"/>
              <a:t> Term Cashflow Problem</a:t>
            </a:r>
            <a:endParaRPr 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IE" dirty="0"/>
              <a:t>Cash </a:t>
            </a:r>
            <a:r>
              <a:rPr lang="en-IE" u="sng" dirty="0"/>
              <a:t>always</a:t>
            </a:r>
            <a:r>
              <a:rPr lang="en-IE" dirty="0"/>
              <a:t> tight</a:t>
            </a:r>
          </a:p>
          <a:p>
            <a:pPr>
              <a:lnSpc>
                <a:spcPct val="130000"/>
              </a:lnSpc>
            </a:pPr>
            <a:r>
              <a:rPr lang="en-IE" dirty="0"/>
              <a:t>Business profitability below average</a:t>
            </a:r>
          </a:p>
          <a:p>
            <a:pPr lvl="1">
              <a:lnSpc>
                <a:spcPct val="130000"/>
              </a:lnSpc>
            </a:pPr>
            <a:r>
              <a:rPr lang="en-IE" dirty="0"/>
              <a:t>Farm Output – below optimum</a:t>
            </a:r>
          </a:p>
          <a:p>
            <a:pPr lvl="1">
              <a:lnSpc>
                <a:spcPct val="130000"/>
              </a:lnSpc>
            </a:pPr>
            <a:r>
              <a:rPr lang="en-IE" dirty="0"/>
              <a:t>Farm Expenses – above optimum</a:t>
            </a:r>
          </a:p>
          <a:p>
            <a:pPr>
              <a:lnSpc>
                <a:spcPct val="130000"/>
              </a:lnSpc>
            </a:pPr>
            <a:r>
              <a:rPr lang="en-IE" dirty="0"/>
              <a:t>Scale – farm business income not enough to cover farm family living expenses and bank payments</a:t>
            </a:r>
          </a:p>
        </p:txBody>
      </p:sp>
    </p:spTree>
    <p:extLst>
      <p:ext uri="{BB962C8B-B14F-4D97-AF65-F5344CB8AC3E}">
        <p14:creationId xmlns:p14="http://schemas.microsoft.com/office/powerpoint/2010/main" xmlns="" val="279190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9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0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2859</TotalTime>
  <Words>736</Words>
  <Application>Microsoft Office PowerPoint</Application>
  <PresentationFormat>On-screen Show (4:3)</PresentationFormat>
  <Paragraphs>105</Paragraphs>
  <Slides>20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1_Office Theme</vt:lpstr>
      <vt:lpstr>Slide 1</vt:lpstr>
      <vt:lpstr>Getting to grips with cash flow management</vt:lpstr>
      <vt:lpstr>Slide 3</vt:lpstr>
      <vt:lpstr>Slide 4</vt:lpstr>
      <vt:lpstr>What is Cash Flow?</vt:lpstr>
      <vt:lpstr>Warning Signs of a  building cash flow problem</vt:lpstr>
      <vt:lpstr>Tight Cash Flow  - Diagnose the problem</vt:lpstr>
      <vt:lpstr>Short Term Cashflow Problem</vt:lpstr>
      <vt:lpstr>Long Term Cashflow Problem</vt:lpstr>
      <vt:lpstr>Cash Flow Management</vt:lpstr>
      <vt:lpstr>Recording and Budgeting Steps</vt:lpstr>
      <vt:lpstr>Slide 12</vt:lpstr>
      <vt:lpstr>Slide 13</vt:lpstr>
      <vt:lpstr>Do you know your debt position?</vt:lpstr>
      <vt:lpstr>Slide 15</vt:lpstr>
      <vt:lpstr>Cash Flow Fixes</vt:lpstr>
      <vt:lpstr>If repaying debt is a problem…</vt:lpstr>
      <vt:lpstr>Examine Personal Spending</vt:lpstr>
      <vt:lpstr>Farm Spend V House Spend</vt:lpstr>
      <vt:lpstr>In summary…</vt:lpstr>
    </vt:vector>
  </TitlesOfParts>
  <Company>Teagasc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Cash Flow Slides for distribution_Kevin Connolly Teagasc</dc:title>
  <dc:creator>Kevin Connolly</dc:creator>
  <cp:lastModifiedBy>kevinjoe.galligan</cp:lastModifiedBy>
  <cp:revision>94</cp:revision>
  <cp:lastPrinted>2016-07-04T08:09:54Z</cp:lastPrinted>
  <dcterms:created xsi:type="dcterms:W3CDTF">2016-07-01T16:02:25Z</dcterms:created>
  <dcterms:modified xsi:type="dcterms:W3CDTF">2016-08-03T16:14:23Z</dcterms:modified>
</cp:coreProperties>
</file>