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0E9B3-133E-4DBF-9317-5FC710263824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17816-9597-4D3E-B8D9-E5046C68F654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78627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Sustainability</a:t>
            </a:r>
            <a:r>
              <a:rPr lang="en-IE" baseline="0" dirty="0" smtClean="0"/>
              <a:t> is a three legged stool… </a:t>
            </a:r>
            <a:r>
              <a:rPr lang="en-IE" baseline="0" dirty="0" err="1" smtClean="0"/>
              <a:t>Bruntland</a:t>
            </a:r>
            <a:r>
              <a:rPr lang="en-IE" baseline="0" dirty="0" smtClean="0"/>
              <a:t> </a:t>
            </a:r>
            <a:r>
              <a:rPr lang="en-IE" baseline="0" dirty="0" err="1" smtClean="0"/>
              <a:t>etc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317816-9597-4D3E-B8D9-E5046C68F654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69997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88965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6704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5938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155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879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1901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86493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1977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27808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97091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0950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E6761-337A-49E0-A28C-8E4AE16D43F8}" type="datetimeFigureOut">
              <a:rPr lang="en-IE" smtClean="0"/>
              <a:t>06/03/2017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67435-509D-4883-A62A-AF5C29130A0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8336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rmAutofit/>
          </a:bodyPr>
          <a:lstStyle/>
          <a:p>
            <a:r>
              <a:rPr lang="en-IE" sz="3600" dirty="0" smtClean="0"/>
              <a:t>BIM’s Sustainability Objective</a:t>
            </a:r>
            <a:endParaRPr lang="en-IE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03648" y="2780928"/>
            <a:ext cx="6400800" cy="1752600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</a:pPr>
            <a:r>
              <a:rPr lang="en-IE" sz="9000" b="1" dirty="0">
                <a:solidFill>
                  <a:srgbClr val="000000"/>
                </a:solidFill>
                <a:latin typeface="Georgia"/>
                <a:cs typeface="Georgia"/>
              </a:rPr>
              <a:t>To secure the long term prospects of the Irish seafood sector and the coastal communities that depend on </a:t>
            </a:r>
            <a:r>
              <a:rPr lang="en-IE" sz="9000" b="1" dirty="0" smtClean="0">
                <a:solidFill>
                  <a:srgbClr val="000000"/>
                </a:solidFill>
                <a:latin typeface="Georgia"/>
                <a:cs typeface="Georgia"/>
              </a:rPr>
              <a:t>it, </a:t>
            </a:r>
            <a:r>
              <a:rPr lang="en-IE" sz="9000" b="1" dirty="0">
                <a:solidFill>
                  <a:srgbClr val="000000"/>
                </a:solidFill>
                <a:latin typeface="Georgia"/>
                <a:cs typeface="Georgia"/>
              </a:rPr>
              <a:t>through enabling behaviours that reduce environmental impact, increase profitability and enhance social </a:t>
            </a:r>
            <a:r>
              <a:rPr lang="en-IE" sz="9000" b="1" dirty="0" smtClean="0">
                <a:solidFill>
                  <a:srgbClr val="000000"/>
                </a:solidFill>
                <a:latin typeface="Georgia"/>
                <a:cs typeface="Georgia"/>
              </a:rPr>
              <a:t>acceptance</a:t>
            </a:r>
            <a:endParaRPr lang="en-IE" sz="9000" b="1" dirty="0">
              <a:solidFill>
                <a:srgbClr val="000000"/>
              </a:solidFill>
              <a:latin typeface="Georgia"/>
              <a:cs typeface="Georgia"/>
            </a:endParaRP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005729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>
                <a:solidFill>
                  <a:srgbClr val="92D050"/>
                </a:solidFill>
              </a:rPr>
              <a:t>Origin Green</a:t>
            </a:r>
            <a:endParaRPr lang="en-IE" b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2276872"/>
            <a:ext cx="3765104" cy="4021907"/>
          </a:xfrm>
        </p:spPr>
        <p:txBody>
          <a:bodyPr>
            <a:normAutofit fontScale="92500" lnSpcReduction="20000"/>
          </a:bodyPr>
          <a:lstStyle/>
          <a:p>
            <a:r>
              <a:rPr lang="en-IE" dirty="0" smtClean="0"/>
              <a:t>51 Seafood companies already verified members</a:t>
            </a:r>
          </a:p>
          <a:p>
            <a:r>
              <a:rPr lang="en-IE" dirty="0" smtClean="0"/>
              <a:t>Bulk of Exported Irish Seafood is OG verified</a:t>
            </a:r>
          </a:p>
          <a:p>
            <a:r>
              <a:rPr lang="en-IE" dirty="0" smtClean="0"/>
              <a:t>Keeping up with the evolution of OG – </a:t>
            </a:r>
            <a:r>
              <a:rPr lang="en-IE" i="1" dirty="0" smtClean="0"/>
              <a:t>Raw material sourcing</a:t>
            </a:r>
            <a:endParaRPr lang="en-IE" i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3827">
            <a:off x="1240523" y="1298816"/>
            <a:ext cx="3035503" cy="226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2918">
            <a:off x="674037" y="4044885"/>
            <a:ext cx="3248053" cy="234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4715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9" y="491947"/>
            <a:ext cx="8534232" cy="592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4624"/>
            <a:ext cx="1331640" cy="1890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2072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/>
          </a:bodyPr>
          <a:lstStyle/>
          <a:p>
            <a:r>
              <a:rPr lang="en-IE" sz="2400" dirty="0" smtClean="0"/>
              <a:t>Accessing high value markets using sustainability as a valuable differentiator</a:t>
            </a:r>
            <a:endParaRPr lang="en-IE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11960" y="2852936"/>
            <a:ext cx="5176664" cy="2520280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 smtClean="0"/>
              <a:t>Organic Certification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 smtClean="0"/>
              <a:t>Marine Stewardship Council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 smtClean="0"/>
              <a:t>Aquaculture Stewardship Council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IE" dirty="0" smtClean="0"/>
              <a:t>Global Seafood Sustainability Initiative</a:t>
            </a:r>
            <a:endParaRPr lang="en-IE" dirty="0"/>
          </a:p>
        </p:txBody>
      </p:sp>
      <p:pic>
        <p:nvPicPr>
          <p:cNvPr id="1026" name="Picture 2" descr="C:\Users\maguire\Pictures\My Pictures\eco labe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7375">
            <a:off x="668931" y="2780928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605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Improving environmental impact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b="1" dirty="0" smtClean="0"/>
              <a:t>Wide Range of BIM technical programmes </a:t>
            </a:r>
            <a:r>
              <a:rPr lang="en-IE" sz="2400" dirty="0"/>
              <a:t>(</a:t>
            </a:r>
            <a:r>
              <a:rPr lang="en-IE" sz="2000" b="1" dirty="0" smtClean="0"/>
              <a:t>for example)</a:t>
            </a:r>
            <a:endParaRPr lang="en-IE" b="1" dirty="0" smtClean="0"/>
          </a:p>
          <a:p>
            <a:pPr marL="0" indent="0">
              <a:buNone/>
            </a:pPr>
            <a:endParaRPr lang="en-IE" b="1" dirty="0" smtClean="0"/>
          </a:p>
          <a:p>
            <a:r>
              <a:rPr lang="en-IE" dirty="0" smtClean="0"/>
              <a:t>Green Manufacturing Programme to assist Irish Seafood Processors  </a:t>
            </a:r>
            <a:r>
              <a:rPr lang="en-IE" sz="2800" dirty="0" smtClean="0"/>
              <a:t>(</a:t>
            </a:r>
            <a:r>
              <a:rPr lang="en-IE" sz="2800" i="1" dirty="0" smtClean="0"/>
              <a:t>Save money whilst reducing impact)</a:t>
            </a:r>
            <a:r>
              <a:rPr lang="en-IE" sz="2800" dirty="0" smtClean="0"/>
              <a:t> </a:t>
            </a:r>
          </a:p>
          <a:p>
            <a:r>
              <a:rPr lang="en-IE" dirty="0" smtClean="0"/>
              <a:t>Meeting the landing Obligation – Reducing bye-catch through improved fishing methods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55992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Socio-Economic Sustainabi</a:t>
            </a:r>
            <a:r>
              <a:rPr lang="en-IE" dirty="0" smtClean="0"/>
              <a:t>lity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2492896"/>
            <a:ext cx="7211144" cy="3633267"/>
          </a:xfrm>
        </p:spPr>
        <p:txBody>
          <a:bodyPr>
            <a:normAutofit fontScale="77500" lnSpcReduction="20000"/>
          </a:bodyPr>
          <a:lstStyle/>
          <a:p>
            <a:r>
              <a:rPr lang="en-IE" dirty="0" smtClean="0"/>
              <a:t>Co-Ordinated Local Aquaculture Management</a:t>
            </a:r>
          </a:p>
          <a:p>
            <a:pPr lvl="1"/>
            <a:r>
              <a:rPr lang="en-IE" sz="2000" dirty="0" smtClean="0"/>
              <a:t>Local initiatives for fish farming involving the surrounding community</a:t>
            </a:r>
          </a:p>
          <a:p>
            <a:pPr lvl="1"/>
            <a:r>
              <a:rPr lang="en-IE" sz="2000" dirty="0" smtClean="0"/>
              <a:t>Bay-scale</a:t>
            </a:r>
          </a:p>
          <a:p>
            <a:pPr lvl="1"/>
            <a:r>
              <a:rPr lang="en-IE" sz="2000" dirty="0" smtClean="0"/>
              <a:t>11 groups</a:t>
            </a:r>
          </a:p>
          <a:p>
            <a:r>
              <a:rPr lang="en-IE" dirty="0" smtClean="0"/>
              <a:t>Fisheries Improvement Programmes</a:t>
            </a:r>
          </a:p>
          <a:p>
            <a:pPr lvl="1"/>
            <a:r>
              <a:rPr lang="en-IE" sz="2000" dirty="0" smtClean="0"/>
              <a:t>4 pilot fisheries identified </a:t>
            </a:r>
          </a:p>
          <a:p>
            <a:pPr lvl="1"/>
            <a:r>
              <a:rPr lang="en-IE" sz="2000" dirty="0" smtClean="0"/>
              <a:t>improve the long term sustainability of fisheries over time with volunteers agreeing to engage in specific actions that work to preserve the fishery</a:t>
            </a:r>
          </a:p>
          <a:p>
            <a:r>
              <a:rPr lang="en-IE" dirty="0" smtClean="0"/>
              <a:t>Regional  and National Inshore Fisheries Fora</a:t>
            </a:r>
          </a:p>
          <a:p>
            <a:pPr lvl="1"/>
            <a:r>
              <a:rPr lang="en-IE" sz="1800" dirty="0" smtClean="0"/>
              <a:t>6 groups</a:t>
            </a:r>
          </a:p>
          <a:p>
            <a:pPr lvl="1"/>
            <a:r>
              <a:rPr lang="en-IE" sz="2000" dirty="0" smtClean="0"/>
              <a:t>encourage greater coordination and communication within the sector</a:t>
            </a:r>
          </a:p>
          <a:p>
            <a:pPr lvl="1"/>
            <a:r>
              <a:rPr lang="en-IE" sz="2000" dirty="0" smtClean="0"/>
              <a:t>Direct linkage to national level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25320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Sustaining Communities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Fishery Local Action Groups</a:t>
            </a:r>
          </a:p>
          <a:p>
            <a:pPr lvl="1"/>
            <a:r>
              <a:rPr lang="en-IE" dirty="0" smtClean="0"/>
              <a:t>7 groups around the coast</a:t>
            </a:r>
          </a:p>
          <a:p>
            <a:pPr lvl="1"/>
            <a:r>
              <a:rPr lang="en-IE" b="0" i="0" u="none" strike="noStrike" baseline="0" dirty="0" smtClean="0">
                <a:latin typeface="ScenePro-Light"/>
              </a:rPr>
              <a:t>designed specifically to promote the sustainable development and improve the</a:t>
            </a:r>
            <a:r>
              <a:rPr lang="en-IE" b="0" i="0" u="none" strike="noStrike" dirty="0" smtClean="0">
                <a:latin typeface="ScenePro-Light"/>
              </a:rPr>
              <a:t> </a:t>
            </a:r>
            <a:r>
              <a:rPr lang="en-IE" b="0" i="0" u="none" strike="noStrike" baseline="0" dirty="0" smtClean="0">
                <a:latin typeface="ScenePro-Light"/>
              </a:rPr>
              <a:t>quality of life in areas which have been impacted adversely due to the loss of fishing and aquaculture</a:t>
            </a:r>
            <a:endParaRPr lang="en-IE" dirty="0" smtClean="0"/>
          </a:p>
          <a:p>
            <a:pPr lvl="1"/>
            <a:r>
              <a:rPr lang="en-IE" b="0" i="0" u="none" strike="noStrike" baseline="0" dirty="0" smtClean="0">
                <a:latin typeface="ScenePro-Light"/>
              </a:rPr>
              <a:t>€12</a:t>
            </a:r>
            <a:r>
              <a:rPr lang="en-IE" b="0" i="0" u="none" strike="noStrike" dirty="0" smtClean="0">
                <a:latin typeface="ScenePro-Light"/>
              </a:rPr>
              <a:t> million available over the course of the EMFF Programme.</a:t>
            </a:r>
            <a:endParaRPr lang="en-IE" b="0" i="0" u="none" strike="noStrike" baseline="0" dirty="0" smtClean="0">
              <a:latin typeface="ScenePro-Light"/>
            </a:endParaRP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47394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Promoting the CFP and the EMFF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204864"/>
            <a:ext cx="8229600" cy="4525963"/>
          </a:xfrm>
        </p:spPr>
        <p:txBody>
          <a:bodyPr/>
          <a:lstStyle/>
          <a:p>
            <a:r>
              <a:rPr lang="en-IE" dirty="0" smtClean="0"/>
              <a:t>SKIPPER Exhibition 2017</a:t>
            </a:r>
          </a:p>
          <a:p>
            <a:r>
              <a:rPr lang="en-IE" dirty="0" smtClean="0"/>
              <a:t>National Seafood Conference</a:t>
            </a:r>
          </a:p>
          <a:p>
            <a:r>
              <a:rPr lang="en-IE" dirty="0" smtClean="0"/>
              <a:t>SeaFest 2017</a:t>
            </a:r>
          </a:p>
          <a:p>
            <a:r>
              <a:rPr lang="en-IE" dirty="0" smtClean="0"/>
              <a:t>Communications Campaigns</a:t>
            </a:r>
          </a:p>
          <a:p>
            <a:r>
              <a:rPr lang="en-IE" dirty="0" smtClean="0"/>
              <a:t>Live to Tell the Tale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32993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276</Words>
  <Application>Microsoft Office PowerPoint</Application>
  <PresentationFormat>On-screen Show (4:3)</PresentationFormat>
  <Paragraphs>41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BIM’s Sustainability Objective</vt:lpstr>
      <vt:lpstr>Origin Green</vt:lpstr>
      <vt:lpstr>PowerPoint Presentation</vt:lpstr>
      <vt:lpstr>Accessing high value markets using sustainability as a valuable differentiator</vt:lpstr>
      <vt:lpstr>Improving environmental impact</vt:lpstr>
      <vt:lpstr>Socio-Economic Sustainability</vt:lpstr>
      <vt:lpstr>Sustaining Communities</vt:lpstr>
      <vt:lpstr>Promoting the CFP and the EMFF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BIM’s Sustainability Objective</dc:title>
  <dc:creator>Maguire, Donal</dc:creator>
  <cp:lastModifiedBy>Maguire, Donal</cp:lastModifiedBy>
  <cp:revision>9</cp:revision>
  <dcterms:created xsi:type="dcterms:W3CDTF">2017-03-06T15:53:03Z</dcterms:created>
  <dcterms:modified xsi:type="dcterms:W3CDTF">2017-03-06T17:18:26Z</dcterms:modified>
</cp:coreProperties>
</file>